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16" r:id="rId1"/>
  </p:sldMasterIdLst>
  <p:notesMasterIdLst>
    <p:notesMasterId r:id="rId15"/>
  </p:notesMasterIdLst>
  <p:handoutMasterIdLst>
    <p:handoutMasterId r:id="rId16"/>
  </p:handoutMasterIdLst>
  <p:sldIdLst>
    <p:sldId id="271" r:id="rId2"/>
    <p:sldId id="303" r:id="rId3"/>
    <p:sldId id="259" r:id="rId4"/>
    <p:sldId id="298" r:id="rId5"/>
    <p:sldId id="302" r:id="rId6"/>
    <p:sldId id="308" r:id="rId7"/>
    <p:sldId id="301" r:id="rId8"/>
    <p:sldId id="299" r:id="rId9"/>
    <p:sldId id="307" r:id="rId10"/>
    <p:sldId id="306" r:id="rId11"/>
    <p:sldId id="297" r:id="rId12"/>
    <p:sldId id="300" r:id="rId13"/>
    <p:sldId id="305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8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E126FF-DB33-1479-7B67-BEC17F6CBC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23D256-5BEF-2C90-660F-9DCFB5645E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9B30D6BD-6732-4CFC-B241-E74414A71232}" type="datetimeFigureOut">
              <a:rPr lang="en-US"/>
              <a:pPr>
                <a:defRPr/>
              </a:pPr>
              <a:t>2/14/2025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FF28B-31B5-0A88-A741-824AC1FA63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E70E8-E8ED-877E-CE7C-5F19B4EA0F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FA10CA5-BD8E-4844-83C0-080DB81F79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289AFC7-053A-3A0B-8750-8FE8C472E1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59FD1C-C10A-A198-7605-196AA8597BF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A934D1D0-2AF5-447B-B21C-18A3A9116196}" type="datetimeFigureOut">
              <a:rPr lang="en-US"/>
              <a:pPr>
                <a:defRPr/>
              </a:pPr>
              <a:t>2/14/2025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9376484-BB9E-A33D-24B5-15612F6D16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011A4E1-6BA5-64A0-94C4-CDFBE5BE6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BB079-77F4-44E1-1242-9DE111049B9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91B24-1B90-D0A4-E5D4-D5583D37E1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E33371-0E10-49DA-8894-823F78C9A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62DDB-9367-469F-83FB-6E3CD19B0D3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60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196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206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907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0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0939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093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021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/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87C6147-7548-9308-BA62-C6C52D9FE69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B72E2-59DA-3595-025C-D803F00402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69BA1-782D-0C0F-1DA1-CEE1CFC1437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D4C97-ED23-4B41-B94B-991E6AF92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010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6BB9793-37E3-C06E-8B8F-FA281ED8908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40BF2E4-F113-5C1B-1CD1-E00A7ABAC65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0444BE1-F4D5-DF7A-FA6E-E1020E5902E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3B805-8FEF-4D84-AED2-9D1E910E54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67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1765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724C4A8-01B1-2E28-DF47-C0778681854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ECBDCB-4EE3-FD1F-A648-37C0A58167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923869E-8124-7E42-9BEA-6523A9223A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8DCDC-9767-4FED-9E72-81150E18D0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45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CAF2F-A913-478F-A9FB-023315F773C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356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36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4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4FDD2-F519-4247-A05C-7C835548BE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44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6FD16-FF8C-44D4-A3B0-E42EAB533AE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66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14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8C303-0CE2-4F12-9908-C8F2F051E4E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63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41F588-52A5-4A43-845D-043345E8FC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636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817" r:id="rId1"/>
    <p:sldLayoutId id="2147484818" r:id="rId2"/>
    <p:sldLayoutId id="2147484819" r:id="rId3"/>
    <p:sldLayoutId id="2147484820" r:id="rId4"/>
    <p:sldLayoutId id="2147484821" r:id="rId5"/>
    <p:sldLayoutId id="2147484822" r:id="rId6"/>
    <p:sldLayoutId id="2147484823" r:id="rId7"/>
    <p:sldLayoutId id="2147484824" r:id="rId8"/>
    <p:sldLayoutId id="2147484825" r:id="rId9"/>
    <p:sldLayoutId id="2147484826" r:id="rId10"/>
    <p:sldLayoutId id="2147484827" r:id="rId11"/>
    <p:sldLayoutId id="2147484828" r:id="rId12"/>
    <p:sldLayoutId id="2147484829" r:id="rId13"/>
    <p:sldLayoutId id="2147484830" r:id="rId14"/>
    <p:sldLayoutId id="2147484831" r:id="rId15"/>
    <p:sldLayoutId id="2147484832" r:id="rId16"/>
    <p:sldLayoutId id="2147484833" r:id="rId17"/>
    <p:sldLayoutId id="2147484834" r:id="rId18"/>
    <p:sldLayoutId id="2147484835" r:id="rId19"/>
    <p:sldLayoutId id="2147484836" r:id="rId20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9.xml"/><Relationship Id="rId1" Type="http://schemas.openxmlformats.org/officeDocument/2006/relationships/video" Target="https://www.youtube.com/embed/6IpFRGasDsA?feature=oembed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79EF22C-82E5-E579-D795-F525FEA7C9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075613" cy="23399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5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FHS Course Selection </a:t>
            </a:r>
            <a:br>
              <a:rPr lang="en-US" altLang="en-US" sz="5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en-US" altLang="en-US" sz="5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2025-2026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EEF63AB-E77B-1971-D19E-F553404B60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78116" y="3756026"/>
            <a:ext cx="2081379" cy="86142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3200">
                <a:solidFill>
                  <a:schemeClr val="bg2">
                    <a:lumMod val="20000"/>
                    <a:lumOff val="80000"/>
                  </a:schemeClr>
                </a:solidFill>
              </a:rPr>
              <a:t>Grade 9                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01F84-4E45-CEF1-8D8B-A7E8B6D4E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54908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br>
              <a:rPr lang="en-US" sz="25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98A4-5E79-BAAE-EBAC-2965326C8C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1524000"/>
            <a:ext cx="6934200" cy="5105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1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Notes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French Immersion students must make sure they have 5 French Immersion courses in grade 10.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2400" dirty="0">
                <a:latin typeface="Arial"/>
                <a:ea typeface="Calibri" panose="020F0502020204030204" pitchFamily="34" charset="0"/>
                <a:cs typeface="Arial"/>
              </a:rPr>
              <a:t>An expression of interest is required for hockey, basketball and soccer Phys. Ed. These forms will be made available after March break. Details to follow.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00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61E756-38A1-869C-2D43-972228FE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b="1">
                <a:cs typeface="Times New Roman" panose="02020603050405020304" pitchFamily="18" charset="0"/>
              </a:rPr>
              <a:t>FHS Summary of Credits Grade 10</a:t>
            </a:r>
            <a:br>
              <a:rPr lang="en-US" altLang="en-US" b="1">
                <a:cs typeface="Times New Roman" panose="02020603050405020304" pitchFamily="18" charset="0"/>
              </a:rPr>
            </a:br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320B9E-69D6-A30B-1267-B8B8EAAF2F0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3894" y="2100084"/>
            <a:ext cx="7796212" cy="42830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altLang="en-US" sz="2400" dirty="0"/>
              <a:t>English Foundational 10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2400" dirty="0"/>
              <a:t>English Extended 10 				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2400" dirty="0">
                <a:cs typeface="Arial" panose="020B0604020202020204" pitchFamily="34" charset="0"/>
              </a:rPr>
              <a:t>(FI) Geometry, Measurement &amp; Finance 10		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2400" dirty="0">
                <a:cs typeface="Arial" panose="020B0604020202020204" pitchFamily="34" charset="0"/>
              </a:rPr>
              <a:t>French 10 (FILA Early or Late or PIF)		 		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2400" dirty="0"/>
              <a:t>(FI) Civics 10        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2400" dirty="0"/>
              <a:t>(FI) Science Option			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altLang="en-US" sz="2400" dirty="0"/>
              <a:t>			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en-US" altLang="en-US" sz="2400" dirty="0"/>
              <a:t>Elective #1     	(from Creative Arts)				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en-US" altLang="en-US" sz="2400" dirty="0"/>
              <a:t>Elective #2		(from Phys Ed./Wellness)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2400" dirty="0"/>
              <a:t>Elective #3 &amp; 4 	(one may be NRF Math 10)</a:t>
            </a:r>
            <a:endParaRPr lang="en-US" altLang="en-US" sz="19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6E833-BBA6-F0B0-3771-9AF1E0A2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Next steps: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34543-8E7D-577A-EE50-4E5931ABFA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Discuss with your parents/guardians which courses you will take.</a:t>
            </a:r>
          </a:p>
          <a:p>
            <a:pPr>
              <a:defRPr/>
            </a:pPr>
            <a:r>
              <a:rPr lang="en-US" sz="2800" dirty="0"/>
              <a:t>February 18</a:t>
            </a:r>
            <a:r>
              <a:rPr lang="en-US" sz="2800" baseline="30000" dirty="0"/>
              <a:t>th</a:t>
            </a:r>
            <a:r>
              <a:rPr lang="en-US" sz="2800" dirty="0"/>
              <a:t> – 21st is set aside for course selections online in </a:t>
            </a:r>
            <a:r>
              <a:rPr lang="en-US" sz="2800"/>
              <a:t>your advisory class</a:t>
            </a:r>
            <a:r>
              <a:rPr lang="en-US" sz="2800" dirty="0"/>
              <a:t>.</a:t>
            </a:r>
          </a:p>
          <a:p>
            <a:pPr>
              <a:defRPr/>
            </a:pPr>
            <a:r>
              <a:rPr lang="en-US" sz="2800" dirty="0"/>
              <a:t>You will also need to record your selections on paper.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6E833-BBA6-F0B0-3771-9AF1E0A2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Our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34543-8E7D-577A-EE50-4E5931ABFA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4710" y="1715687"/>
            <a:ext cx="8354490" cy="331118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200"/>
              <a:t>Peter Cook  				Last Names A-Co</a:t>
            </a:r>
          </a:p>
          <a:p>
            <a:pPr marL="0" indent="0">
              <a:buNone/>
              <a:defRPr/>
            </a:pPr>
            <a:r>
              <a:rPr lang="en-US" sz="3200"/>
              <a:t>Cristel Hamilton			Last Names Cr-Hi</a:t>
            </a:r>
          </a:p>
          <a:p>
            <a:pPr marL="0" indent="0">
              <a:buNone/>
              <a:defRPr/>
            </a:pPr>
            <a:r>
              <a:rPr lang="en-US" sz="3200"/>
              <a:t>Adam Dionne			Last Names Ho-Mc</a:t>
            </a:r>
          </a:p>
          <a:p>
            <a:pPr marL="0" indent="0">
              <a:buNone/>
              <a:defRPr/>
            </a:pPr>
            <a:r>
              <a:rPr lang="en-US" sz="3200"/>
              <a:t>Suzanne Maxwell		Last Names Me-Sc</a:t>
            </a:r>
          </a:p>
          <a:p>
            <a:pPr marL="0" indent="0">
              <a:buNone/>
              <a:defRPr/>
            </a:pPr>
            <a:r>
              <a:rPr lang="en-US" sz="3200"/>
              <a:t>Diane Langille			Last Names Se-Z</a:t>
            </a:r>
          </a:p>
        </p:txBody>
      </p:sp>
    </p:spTree>
    <p:extLst>
      <p:ext uri="{BB962C8B-B14F-4D97-AF65-F5344CB8AC3E}">
        <p14:creationId xmlns:p14="http://schemas.microsoft.com/office/powerpoint/2010/main" val="34411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5315CE8-1A35-2233-93FC-59770BFE32FC}"/>
              </a:ext>
            </a:extLst>
          </p:cNvPr>
          <p:cNvSpPr txBox="1"/>
          <p:nvPr/>
        </p:nvSpPr>
        <p:spPr>
          <a:xfrm>
            <a:off x="1143000" y="1676400"/>
            <a:ext cx="71345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/>
              <a:t>Now you have some choice!</a:t>
            </a:r>
            <a:br>
              <a:rPr lang="en-US" sz="6600"/>
            </a:br>
            <a:br>
              <a:rPr lang="en-US" sz="6600"/>
            </a:br>
            <a:r>
              <a:rPr lang="en-US" sz="6600"/>
              <a:t>Think about it.</a:t>
            </a:r>
          </a:p>
        </p:txBody>
      </p:sp>
    </p:spTree>
    <p:extLst>
      <p:ext uri="{BB962C8B-B14F-4D97-AF65-F5344CB8AC3E}">
        <p14:creationId xmlns:p14="http://schemas.microsoft.com/office/powerpoint/2010/main" val="327412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BD03DC9E-C6D2-794F-704D-AB8DC524AA29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351503" y="2895600"/>
            <a:ext cx="4038600" cy="3394075"/>
          </a:xfrm>
        </p:spPr>
        <p:txBody>
          <a:bodyPr>
            <a:normAutofit lnSpcReduction="10000"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  <a:defRPr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b="1" dirty="0">
              <a:latin typeface="Berlin Sans FB Demi" panose="020E0802020502020306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2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Program students </a:t>
            </a:r>
            <a:r>
              <a:rPr lang="en-US" sz="2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Geometry Measure &amp; Finance 10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Civics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Int French 10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Science Option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6CC6F3-903C-0DA9-9093-3F3B68309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497" y="838200"/>
            <a:ext cx="9067800" cy="369887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20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students</a:t>
            </a:r>
            <a:r>
              <a:rPr lang="en-US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must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the following courses: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Language Arts Foundational 10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Language Arts Extended 10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AE34E4-3EE3-5DEE-6D7C-BF16823F6EB4}"/>
              </a:ext>
            </a:extLst>
          </p:cNvPr>
          <p:cNvSpPr/>
          <p:nvPr/>
        </p:nvSpPr>
        <p:spPr>
          <a:xfrm>
            <a:off x="304800" y="22123"/>
            <a:ext cx="3930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Mandatory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1203C779-4A1B-C2F7-F8D7-0DB6EA1E5D19}"/>
              </a:ext>
            </a:extLst>
          </p:cNvPr>
          <p:cNvSpPr txBox="1">
            <a:spLocks noChangeArrowheads="1"/>
          </p:cNvSpPr>
          <p:nvPr/>
        </p:nvSpPr>
        <p:spPr>
          <a:xfrm>
            <a:off x="4753899" y="3200400"/>
            <a:ext cx="4038600" cy="586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"/>
              <a:defRPr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2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 Program students </a:t>
            </a:r>
            <a:r>
              <a:rPr lang="en-US" sz="2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select:</a:t>
            </a:r>
          </a:p>
          <a:p>
            <a:pPr>
              <a:lnSpc>
                <a:spcPct val="90000"/>
              </a:lnSpc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 Geometry  Measure &amp; Finance 10</a:t>
            </a:r>
          </a:p>
          <a:p>
            <a:pPr>
              <a:lnSpc>
                <a:spcPct val="90000"/>
              </a:lnSpc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 Civics </a:t>
            </a:r>
          </a:p>
          <a:p>
            <a:pPr>
              <a:lnSpc>
                <a:spcPct val="90000"/>
              </a:lnSpc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FILA  10   (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gr.3 entry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gr.6 entry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90000"/>
              </a:lnSpc>
              <a:defRPr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(FI) Science Option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065D8852-E8EE-EEA6-CAE5-9959BCE26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877529"/>
          </a:xfrm>
        </p:spPr>
        <p:txBody>
          <a:bodyPr/>
          <a:lstStyle/>
          <a:p>
            <a:r>
              <a:rPr lang="en-US" dirty="0"/>
              <a:t>			</a:t>
            </a:r>
            <a:r>
              <a:rPr lang="en-US" b="1" u="sng" dirty="0"/>
              <a:t>Science Options:</a:t>
            </a:r>
            <a:br>
              <a:rPr lang="en-US" dirty="0"/>
            </a:br>
            <a:br>
              <a:rPr lang="en-US" dirty="0"/>
            </a:br>
            <a:r>
              <a:rPr lang="en-US" sz="2400" b="1" dirty="0"/>
              <a:t>Science for Sustainable Societies 10     (En/FI)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/>
              <a:t>Biology 112 / FI Biology 112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/>
              <a:t>Human Physiology 110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/>
              <a:t>Environmental Geoscience 110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/>
              <a:t>Agriculture 110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/>
              <a:t>Forestry 110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BF115-F354-2087-4894-E2B5EC991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84224"/>
            <a:ext cx="7797800" cy="47777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000" u="sng"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 Choice</a:t>
            </a:r>
            <a:r>
              <a:rPr lang="en-US" sz="3000"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students must select </a:t>
            </a:r>
            <a:r>
              <a:rPr lang="en-US" sz="3000" b="1"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pathway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CADF64-7185-31A8-0655-0D924C6D1649}"/>
              </a:ext>
            </a:extLst>
          </p:cNvPr>
          <p:cNvSpPr txBox="1"/>
          <p:nvPr/>
        </p:nvSpPr>
        <p:spPr>
          <a:xfrm flipH="1">
            <a:off x="457200" y="1259181"/>
            <a:ext cx="3505200" cy="42780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/>
              <a:t>Foundations/Calculus Pathway</a:t>
            </a:r>
            <a:endParaRPr lang="en-US" sz="2000" dirty="0"/>
          </a:p>
          <a:p>
            <a:endParaRPr lang="en-US" sz="1600" dirty="0"/>
          </a:p>
          <a:p>
            <a:r>
              <a:rPr lang="en-US" dirty="0"/>
              <a:t>This pathway provides </a:t>
            </a:r>
          </a:p>
          <a:p>
            <a:r>
              <a:rPr lang="en-US" dirty="0"/>
              <a:t>more options for future </a:t>
            </a:r>
          </a:p>
          <a:p>
            <a:r>
              <a:rPr lang="en-US" dirty="0"/>
              <a:t>Study at Post-Secondary Institutions. The more courses</a:t>
            </a:r>
          </a:p>
          <a:p>
            <a:r>
              <a:rPr lang="en-US" dirty="0"/>
              <a:t>taken, the more options </a:t>
            </a:r>
          </a:p>
          <a:p>
            <a:r>
              <a:rPr lang="en-US" dirty="0"/>
              <a:t>available. </a:t>
            </a:r>
          </a:p>
          <a:p>
            <a:endParaRPr lang="en-US" dirty="0"/>
          </a:p>
          <a:p>
            <a:r>
              <a:rPr lang="en-US" b="1" dirty="0"/>
              <a:t>This pathway starts in grade </a:t>
            </a:r>
          </a:p>
          <a:p>
            <a:r>
              <a:rPr lang="en-US" b="1" dirty="0"/>
              <a:t>10 with NRF Math 10.</a:t>
            </a:r>
          </a:p>
          <a:p>
            <a:endParaRPr lang="en-US" dirty="0"/>
          </a:p>
          <a:p>
            <a:r>
              <a:rPr lang="en-US" dirty="0"/>
              <a:t>This path must be taken for </a:t>
            </a:r>
          </a:p>
          <a:p>
            <a:r>
              <a:rPr lang="en-US" u="sng" dirty="0"/>
              <a:t>most</a:t>
            </a:r>
            <a:r>
              <a:rPr lang="en-US" dirty="0"/>
              <a:t> university programs.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4295C1-36CE-7383-6FB8-5A42FDF83062}"/>
              </a:ext>
            </a:extLst>
          </p:cNvPr>
          <p:cNvSpPr txBox="1"/>
          <p:nvPr/>
        </p:nvSpPr>
        <p:spPr>
          <a:xfrm flipH="1">
            <a:off x="4773563" y="1229383"/>
            <a:ext cx="3706760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u="sng" dirty="0"/>
              <a:t>Financial Workplace Pathway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pathway consists of only 2 courses after grade 10.</a:t>
            </a:r>
          </a:p>
          <a:p>
            <a:endParaRPr lang="en-US" dirty="0"/>
          </a:p>
          <a:p>
            <a:r>
              <a:rPr lang="en-US" b="1" dirty="0"/>
              <a:t>This pathway starts with Finance/Workplace Math 110</a:t>
            </a:r>
          </a:p>
          <a:p>
            <a:endParaRPr lang="en-US" dirty="0"/>
          </a:p>
          <a:p>
            <a:r>
              <a:rPr lang="en-US" dirty="0"/>
              <a:t>This path will qualify you for graduation, most college programs and limited university programs.</a:t>
            </a:r>
          </a:p>
          <a:p>
            <a:endParaRPr lang="en-US" dirty="0"/>
          </a:p>
          <a:p>
            <a:r>
              <a:rPr lang="en-US" dirty="0"/>
              <a:t>See video on next slide for further explanation.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0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9ECDD5C-152A-4CC7-8333-0F367B3A6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3027759" cy="41883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F5C92A3-369B-43F3-BDCE-E560B1B0E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141809" cy="2365453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AEBE9F1A-B38D-446E-83AE-14B17CE77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15B5014-A7EC-4BA6-9C83-8840CF81D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59" y="0"/>
            <a:ext cx="1202540" cy="11414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22C43AB-86D7-420D-8AD7-DC0A15FDD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E3EB826-A471-488F-9E8A-D65528A3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FB3CEA1-88D9-42FB-88ED-1E9807FE6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Online Media 4" title="Math Pathways">
            <a:hlinkClick r:id="" action="ppaction://media"/>
            <a:extLst>
              <a:ext uri="{FF2B5EF4-FFF2-40B4-BE49-F238E27FC236}">
                <a16:creationId xmlns:a16="http://schemas.microsoft.com/office/drawing/2014/main" id="{DC1F15ED-6523-5ED5-43E9-19BDD957D46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8"/>
          <a:stretch>
            <a:fillRect/>
          </a:stretch>
        </p:blipFill>
        <p:spPr>
          <a:xfrm>
            <a:off x="482600" y="1118489"/>
            <a:ext cx="8178799" cy="462102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9A6C928E-4252-4F33-8C34-E50A12A31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7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C43F354-02DD-85DB-B30B-7EAF70D39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u="sng" dirty="0"/>
              <a:t>After GMF 10</a:t>
            </a:r>
            <a:br>
              <a:rPr lang="en-US" sz="2800" u="sng" dirty="0"/>
            </a:br>
            <a:br>
              <a:rPr lang="en-US" sz="2800" u="sng" dirty="0"/>
            </a:br>
            <a:br>
              <a:rPr lang="en-US" sz="2800" u="sng" dirty="0"/>
            </a:br>
            <a:br>
              <a:rPr lang="en-US" sz="2800" u="sng" dirty="0"/>
            </a:br>
            <a:r>
              <a:rPr lang="en-US" sz="2800" dirty="0"/>
              <a:t>NRF Math 10</a:t>
            </a:r>
            <a:br>
              <a:rPr lang="en-US" sz="2800" dirty="0"/>
            </a:br>
            <a:r>
              <a:rPr lang="en-US" sz="2800" dirty="0"/>
              <a:t>Foundations 11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r>
              <a:rPr lang="en-US" sz="2700" dirty="0"/>
              <a:t>Pre-Calc 11      Foundations 12</a:t>
            </a:r>
            <a:br>
              <a:rPr lang="en-US" sz="2700" dirty="0"/>
            </a:br>
            <a:r>
              <a:rPr lang="en-US" sz="2700" dirty="0"/>
              <a:t>Pre-Calc 12A</a:t>
            </a:r>
            <a:br>
              <a:rPr lang="en-US" sz="2700" dirty="0"/>
            </a:br>
            <a:r>
              <a:rPr lang="en-US" sz="2700" dirty="0"/>
              <a:t>Pre-Calc 12B</a:t>
            </a:r>
            <a:br>
              <a:rPr lang="en-US" sz="2700" dirty="0"/>
            </a:br>
            <a:r>
              <a:rPr lang="en-US" sz="2700" dirty="0"/>
              <a:t>Calculus 12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23F23AEE-6458-790A-B625-99CDFD391E07}"/>
              </a:ext>
            </a:extLst>
          </p:cNvPr>
          <p:cNvSpPr/>
          <p:nvPr/>
        </p:nvSpPr>
        <p:spPr>
          <a:xfrm>
            <a:off x="762000" y="3326924"/>
            <a:ext cx="5334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07A34D6-3462-D46F-E498-4B6139582051}"/>
              </a:ext>
            </a:extLst>
          </p:cNvPr>
          <p:cNvSpPr/>
          <p:nvPr/>
        </p:nvSpPr>
        <p:spPr>
          <a:xfrm rot="2432593">
            <a:off x="2738513" y="3529030"/>
            <a:ext cx="838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0ADA8B-7BDA-77ED-EC5E-75153CFA296C}"/>
              </a:ext>
            </a:extLst>
          </p:cNvPr>
          <p:cNvSpPr txBox="1"/>
          <p:nvPr/>
        </p:nvSpPr>
        <p:spPr>
          <a:xfrm>
            <a:off x="5486400" y="1524000"/>
            <a:ext cx="3272889" cy="31700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2500" u="sng"/>
          </a:p>
          <a:p>
            <a:r>
              <a:rPr lang="en-US" sz="2500"/>
              <a:t>Finance/Work  11</a:t>
            </a:r>
            <a:endParaRPr lang="en-US" sz="2500" u="sng"/>
          </a:p>
          <a:p>
            <a:endParaRPr lang="en-US" sz="2500"/>
          </a:p>
          <a:p>
            <a:r>
              <a:rPr lang="en-US" sz="2500"/>
              <a:t>Finance/Work  12</a:t>
            </a:r>
          </a:p>
          <a:p>
            <a:r>
              <a:rPr lang="en-US" sz="2500"/>
              <a:t>             OR</a:t>
            </a:r>
          </a:p>
          <a:p>
            <a:r>
              <a:rPr lang="en-US" sz="2500"/>
              <a:t>NBCC Skills Trade and Work Ready Math 120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EE551-F973-1C5F-47D2-B6E3C1F6596F}"/>
              </a:ext>
            </a:extLst>
          </p:cNvPr>
          <p:cNvCxnSpPr/>
          <p:nvPr/>
        </p:nvCxnSpPr>
        <p:spPr>
          <a:xfrm>
            <a:off x="5181600" y="685800"/>
            <a:ext cx="0" cy="4953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11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01F84-4E45-CEF1-8D8B-A7E8B6D4E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973490" cy="140053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students must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select 2 electives from the following courses: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5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98A4-5E79-BAAE-EBAC-2965326C8C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defRPr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least one </a:t>
            </a:r>
            <a:r>
              <a:rPr lang="en-US" sz="2400" b="1" u="sng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Creative Arts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Arts 10 		(Visual or Digital Photography)			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Dramatic Arts 110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10 	(guitar, keyboard, choral, beginner band, 							or instrumental)</a:t>
            </a:r>
          </a:p>
          <a:p>
            <a:pPr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least one </a:t>
            </a:r>
            <a:r>
              <a:rPr lang="en-US" sz="2400" b="1" u="sng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Wellness/</a:t>
            </a:r>
            <a:r>
              <a:rPr lang="en-US" sz="2400" b="1" u="sng" dirty="0" err="1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Phys.Ed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Care 110        	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Services 110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Phys. Ed. 10 (regular, hockey*, basketball*, Soccer*)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F5172-BDD1-0CE3-44A4-9C67CAEA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/>
              <a:t>Students who are taking NRF select 1 elective below. Students who are not taking NRF select 2 electives below: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B9844-1695-E644-556B-1192525D5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752601"/>
            <a:ext cx="8278290" cy="4800600"/>
          </a:xfrm>
        </p:spPr>
        <p:txBody>
          <a:bodyPr vert="horz" lIns="91440" tIns="45720" rIns="91440" bIns="45720" numCol="3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Agriculture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Biology 112 / FI Biology 112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Computer Aided Design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Computer Assisted </a:t>
            </a:r>
            <a:r>
              <a:rPr lang="en-US" dirty="0" err="1"/>
              <a:t>Maufacturing</a:t>
            </a:r>
            <a:r>
              <a:rPr lang="en-US" dirty="0"/>
              <a:t>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Dramatic Arts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Early Childhood Services 110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Environmental Geoscience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Fashion Technology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Forestry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FSL Tech de </a:t>
            </a:r>
            <a:r>
              <a:rPr lang="nl-NL" dirty="0" err="1"/>
              <a:t>Comm</a:t>
            </a:r>
            <a:r>
              <a:rPr lang="nl-NL" dirty="0"/>
              <a:t>. 110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Growth, Goals &amp; Grit 120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Health Care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Hospitality and Tourism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Human Physiology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Human Services 110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Intro to Skilled Trades 110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Science for Sustainable Societies 10 / FI Science for Sustainable Societies 10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Writing 110</a:t>
            </a:r>
          </a:p>
        </p:txBody>
      </p:sp>
    </p:spTree>
    <p:extLst>
      <p:ext uri="{BB962C8B-B14F-4D97-AF65-F5344CB8AC3E}">
        <p14:creationId xmlns:p14="http://schemas.microsoft.com/office/powerpoint/2010/main" val="286234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707</Words>
  <Application>Microsoft Office PowerPoint</Application>
  <PresentationFormat>On-screen Show (4:3)</PresentationFormat>
  <Paragraphs>117</Paragraphs>
  <Slides>13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Berlin Sans FB Demi</vt:lpstr>
      <vt:lpstr>Britannic Bold</vt:lpstr>
      <vt:lpstr>Calibri</vt:lpstr>
      <vt:lpstr>Century Gothic</vt:lpstr>
      <vt:lpstr>Times New Roman</vt:lpstr>
      <vt:lpstr>Wingdings</vt:lpstr>
      <vt:lpstr>Wingdings 3</vt:lpstr>
      <vt:lpstr>Ion</vt:lpstr>
      <vt:lpstr>FHS Course Selection   2025-2026</vt:lpstr>
      <vt:lpstr>PowerPoint Presentation</vt:lpstr>
      <vt:lpstr>PowerPoint Presentation</vt:lpstr>
      <vt:lpstr>   Science Options:  Science for Sustainable Societies 10     (En/FI)  Biology 112 / FI Biology 112  Human Physiology 110  Environmental Geoscience 110  Agriculture 110  Forestry 110     </vt:lpstr>
      <vt:lpstr>Math Choice: students must select a pathway</vt:lpstr>
      <vt:lpstr>PowerPoint Presentation</vt:lpstr>
      <vt:lpstr>After GMF 10    NRF Math 10 Foundations 11     Pre-Calc 11      Foundations 12 Pre-Calc 12A Pre-Calc 12B Calculus 12 </vt:lpstr>
      <vt:lpstr>All students must select 2 electives from the following courses: </vt:lpstr>
      <vt:lpstr>Students who are taking NRF select 1 elective below. Students who are not taking NRF select 2 electives below:</vt:lpstr>
      <vt:lpstr> </vt:lpstr>
      <vt:lpstr>FHS Summary of Credits Grade 10 </vt:lpstr>
      <vt:lpstr>Next steps:</vt:lpstr>
      <vt:lpstr>Our Team</vt:lpstr>
    </vt:vector>
  </TitlesOfParts>
  <Company>nbdoe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SELECTION</dc:title>
  <dc:creator>nbdoe</dc:creator>
  <cp:lastModifiedBy>Smeltzer, Harmony    (ASD-W)</cp:lastModifiedBy>
  <cp:revision>5</cp:revision>
  <cp:lastPrinted>2015-03-10T11:03:40Z</cp:lastPrinted>
  <dcterms:created xsi:type="dcterms:W3CDTF">2007-02-13T23:57:56Z</dcterms:created>
  <dcterms:modified xsi:type="dcterms:W3CDTF">2025-02-14T16:23:04Z</dcterms:modified>
</cp:coreProperties>
</file>