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1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4.xml" ContentType="application/vnd.openxmlformats-officedocument.theme+xml"/>
  <Override PartName="/ppt/slideLayouts/slideLayout84.xml" ContentType="application/vnd.openxmlformats-officedocument.presentationml.slideLayout+xml"/>
  <Override PartName="/ppt/theme/theme1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6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0" r:id="rId3"/>
    <p:sldMasterId id="2147483673" r:id="rId4"/>
    <p:sldMasterId id="2147483680" r:id="rId5"/>
    <p:sldMasterId id="2147483688" r:id="rId6"/>
    <p:sldMasterId id="2147483691" r:id="rId7"/>
    <p:sldMasterId id="2147483699" r:id="rId8"/>
    <p:sldMasterId id="2147483709" r:id="rId9"/>
    <p:sldMasterId id="2147483718" r:id="rId10"/>
    <p:sldMasterId id="2147483726" r:id="rId11"/>
    <p:sldMasterId id="2147483734" r:id="rId12"/>
    <p:sldMasterId id="2147483742" r:id="rId13"/>
    <p:sldMasterId id="2147483750" r:id="rId14"/>
    <p:sldMasterId id="2147483758" r:id="rId15"/>
    <p:sldMasterId id="2147483760" r:id="rId16"/>
    <p:sldMasterId id="2147483768" r:id="rId17"/>
    <p:sldMasterId id="2147483771" r:id="rId18"/>
  </p:sldMasterIdLst>
  <p:notesMasterIdLst>
    <p:notesMasterId r:id="rId28"/>
  </p:notesMasterIdLst>
  <p:handoutMasterIdLst>
    <p:handoutMasterId r:id="rId29"/>
  </p:handoutMasterIdLst>
  <p:sldIdLst>
    <p:sldId id="261" r:id="rId19"/>
    <p:sldId id="1018" r:id="rId20"/>
    <p:sldId id="392" r:id="rId21"/>
    <p:sldId id="391" r:id="rId22"/>
    <p:sldId id="1395" r:id="rId23"/>
    <p:sldId id="1389" r:id="rId24"/>
    <p:sldId id="1391" r:id="rId25"/>
    <p:sldId id="1396" r:id="rId26"/>
    <p:sldId id="1397" r:id="rId2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sanelli, Kristen" initials="PK" lastIdx="67" clrIdx="0">
    <p:extLst>
      <p:ext uri="{19B8F6BF-5375-455C-9EA6-DF929625EA0E}">
        <p15:presenceInfo xmlns:p15="http://schemas.microsoft.com/office/powerpoint/2012/main" userId="S-1-5-21-791635995-249921262-1233803906-135246" providerId="AD"/>
      </p:ext>
    </p:extLst>
  </p:cmAuthor>
  <p:cmAuthor id="2" name="Kameda, Derek" initials="KD" lastIdx="5" clrIdx="1">
    <p:extLst>
      <p:ext uri="{19B8F6BF-5375-455C-9EA6-DF929625EA0E}">
        <p15:presenceInfo xmlns:p15="http://schemas.microsoft.com/office/powerpoint/2012/main" userId="S-1-5-21-791635995-249921262-1233803906-137299" providerId="AD"/>
      </p:ext>
    </p:extLst>
  </p:cmAuthor>
  <p:cmAuthor id="3" name="Kameda, Derek" initials="KD [2]" lastIdx="11" clrIdx="2">
    <p:extLst>
      <p:ext uri="{19B8F6BF-5375-455C-9EA6-DF929625EA0E}">
        <p15:presenceInfo xmlns:p15="http://schemas.microsoft.com/office/powerpoint/2012/main" userId="S::dkameda@Collegeboard.org::7418217d-9ff0-46b2-9ddd-761eeab28d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EDD"/>
    <a:srgbClr val="EED3F3"/>
    <a:srgbClr val="95655E"/>
    <a:srgbClr val="B78483"/>
    <a:srgbClr val="CBD3DD"/>
    <a:srgbClr val="CFAFE7"/>
    <a:srgbClr val="003399"/>
    <a:srgbClr val="1A3382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63665" autoAdjust="0"/>
  </p:normalViewPr>
  <p:slideViewPr>
    <p:cSldViewPr showGuides="1">
      <p:cViewPr varScale="1">
        <p:scale>
          <a:sx n="114" d="100"/>
          <a:sy n="114" d="100"/>
        </p:scale>
        <p:origin x="1584" y="102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7060"/>
    </p:cViewPr>
  </p:sorterViewPr>
  <p:notesViewPr>
    <p:cSldViewPr showGuides="1">
      <p:cViewPr varScale="1">
        <p:scale>
          <a:sx n="86" d="100"/>
          <a:sy n="86" d="100"/>
        </p:scale>
        <p:origin x="3896" y="208"/>
      </p:cViewPr>
      <p:guideLst>
        <p:guide orient="horz" pos="2932"/>
        <p:guide pos="22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61CB29-CC1B-4D9B-A86D-84CB94C7A2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" y="1"/>
            <a:ext cx="3038475" cy="465137"/>
          </a:xfrm>
          <a:prstGeom prst="rect">
            <a:avLst/>
          </a:prstGeom>
        </p:spPr>
        <p:txBody>
          <a:bodyPr vert="horz" wrap="square" lIns="91394" tIns="45695" rIns="91394" bIns="4569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84722-9292-45BD-BC0C-30AFE7879D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7"/>
          </a:xfrm>
          <a:prstGeom prst="rect">
            <a:avLst/>
          </a:prstGeom>
        </p:spPr>
        <p:txBody>
          <a:bodyPr vert="horz" wrap="square" lIns="91394" tIns="45695" rIns="91394" bIns="4569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595D4C-55C5-4443-A67C-497122229389}" type="datetimeFigureOut">
              <a:rPr lang="en-US" altLang="en-US"/>
              <a:pPr>
                <a:defRPr/>
              </a:pPr>
              <a:t>10/2/2024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3A0E0-7915-481F-AB68-B20C22B172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" y="8829681"/>
            <a:ext cx="3038475" cy="465137"/>
          </a:xfrm>
          <a:prstGeom prst="rect">
            <a:avLst/>
          </a:prstGeom>
        </p:spPr>
        <p:txBody>
          <a:bodyPr vert="horz" wrap="square" lIns="91394" tIns="45695" rIns="91394" bIns="4569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AE905-F069-4E02-A207-00F04CBF82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81"/>
            <a:ext cx="3038475" cy="465137"/>
          </a:xfrm>
          <a:prstGeom prst="rect">
            <a:avLst/>
          </a:prstGeom>
        </p:spPr>
        <p:txBody>
          <a:bodyPr vert="horz" wrap="square" lIns="91394" tIns="45695" rIns="91394" bIns="4569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0185553-6192-4EA2-BEC6-98A9A454A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FF261A7-D778-471C-8086-5519C590F7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8" tIns="46559" rIns="93118" bIns="4655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69D5322-5A05-434A-BD43-0CE306D6E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75840" y="4416430"/>
            <a:ext cx="5132890" cy="4183064"/>
          </a:xfrm>
          <a:prstGeom prst="rect">
            <a:avLst/>
          </a:prstGeom>
        </p:spPr>
        <p:txBody>
          <a:bodyPr vert="horz" lIns="93118" tIns="46559" rIns="93118" bIns="4655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650" tIns="45825" rIns="91650" bIns="45825"/>
          <a:lstStyle/>
          <a:p>
            <a:fld id="{5F3EC56D-A4BA-4A41-B0DB-BC0A1EBC2E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99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650" tIns="45825" rIns="91650" bIns="45825"/>
          <a:lstStyle/>
          <a:p>
            <a:fld id="{5F3EC56D-A4BA-4A41-B0DB-BC0A1EBC2E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92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844" indent="-171844">
              <a:buFont typeface="Arial" panose="020B0604020202020204" pitchFamily="34" charset="0"/>
              <a:buChar char="•"/>
            </a:pPr>
            <a:r>
              <a:rPr lang="en-US" dirty="0"/>
              <a:t>Each AP subject has its </a:t>
            </a:r>
            <a:r>
              <a:rPr lang="en-US" b="1" dirty="0"/>
              <a:t>own test development committee </a:t>
            </a:r>
            <a:r>
              <a:rPr lang="en-US" dirty="0"/>
              <a:t>responsible for ensuring that the exam questions are aligned to the college-level expectations outlined in the course framework.</a:t>
            </a:r>
          </a:p>
          <a:p>
            <a:pPr marL="171844" indent="-171844" defTabSz="91650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 curriculum framework presents the scope and expectations of each course, and describes the knowledge and thinking skills students should demonstrate for success on the exam. </a:t>
            </a:r>
          </a:p>
          <a:p>
            <a:pPr marL="171844" indent="-171844">
              <a:buFont typeface="Arial" panose="020B0604020202020204" pitchFamily="34" charset="0"/>
              <a:buChar char="•"/>
            </a:pPr>
            <a:r>
              <a:rPr lang="en-US" dirty="0"/>
              <a:t>Data confirms that AP courses </a:t>
            </a:r>
            <a:r>
              <a:rPr lang="en-US" b="1" dirty="0"/>
              <a:t>reflect current scholarship </a:t>
            </a:r>
            <a:r>
              <a:rPr lang="en-US" dirty="0"/>
              <a:t>and advances in each discipline—and that AP Exams reflect and assess expectations for university-level 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650" tIns="45825" rIns="91650" bIns="45825"/>
          <a:lstStyle/>
          <a:p>
            <a:fld id="{5F3EC56D-A4BA-4A41-B0DB-BC0A1EBC2E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93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AP Exams are administered at authorized schools and test centers. Our school will administer AP Exams to our own students as well as potentially some external AP students. </a:t>
            </a:r>
          </a:p>
          <a:p>
            <a:pPr defTabSz="9165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“Qualified” </a:t>
            </a:r>
            <a:r>
              <a:rPr lang="en-US" dirty="0"/>
              <a:t>means that students have proven themselves capable of doing the work of an introductory-level course in a particular subject at university.</a:t>
            </a:r>
          </a:p>
          <a:p>
            <a:endParaRPr lang="en-US" b="0" dirty="0"/>
          </a:p>
          <a:p>
            <a:r>
              <a:rPr lang="en-US" dirty="0"/>
              <a:t>How are the AP exam scores determined? </a:t>
            </a:r>
          </a:p>
          <a:p>
            <a:pPr marL="229126" indent="-229126">
              <a:lnSpc>
                <a:spcPct val="90000"/>
              </a:lnSpc>
              <a:spcBef>
                <a:spcPct val="75000"/>
              </a:spcBef>
              <a:buClr>
                <a:srgbClr val="0B1F65"/>
              </a:buClr>
              <a:buFont typeface="Webdings" pitchFamily="18" charset="2"/>
              <a:buChar char="4"/>
            </a:pPr>
            <a:r>
              <a:rPr lang="en-US" dirty="0">
                <a:latin typeface="Arial" pitchFamily="34" charset="0"/>
                <a:cs typeface="Arial" pitchFamily="34" charset="0"/>
              </a:rPr>
              <a:t>AP scores are a combination of the scores for the free-response and multiple-choice sections of the exam.</a:t>
            </a:r>
            <a:r>
              <a:rPr lang="en-US" dirty="0"/>
              <a:t> The final score is reported on a 5-point scale.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29126" indent="-229126">
              <a:lnSpc>
                <a:spcPct val="90000"/>
              </a:lnSpc>
              <a:spcBef>
                <a:spcPct val="75000"/>
              </a:spcBef>
              <a:buClr>
                <a:srgbClr val="0B1F65"/>
              </a:buClr>
              <a:buFont typeface="Webdings" pitchFamily="18" charset="2"/>
              <a:buChar char="4"/>
            </a:pPr>
            <a:r>
              <a:rPr lang="en-US" dirty="0">
                <a:latin typeface="Arial" pitchFamily="34" charset="0"/>
                <a:cs typeface="Arial" pitchFamily="34" charset="0"/>
              </a:rPr>
              <a:t>Boundaries for the five AP grades (1-5) are determined using:</a:t>
            </a:r>
          </a:p>
          <a:p>
            <a:pPr marL="687377" lvl="1" indent="-229126">
              <a:lnSpc>
                <a:spcPct val="90000"/>
              </a:lnSpc>
              <a:spcBef>
                <a:spcPct val="75000"/>
              </a:spcBef>
              <a:buClr>
                <a:srgbClr val="0B1F65"/>
              </a:buClr>
              <a:buFont typeface="Webdings" pitchFamily="18" charset="2"/>
              <a:buChar char="4"/>
            </a:pPr>
            <a:r>
              <a:rPr lang="en-US" dirty="0">
                <a:latin typeface="Arial" pitchFamily="34" charset="0"/>
                <a:cs typeface="Arial" pitchFamily="34" charset="0"/>
              </a:rPr>
              <a:t>Statistical data on the current exam</a:t>
            </a:r>
          </a:p>
          <a:p>
            <a:pPr marL="687377" lvl="1" indent="-229126">
              <a:lnSpc>
                <a:spcPct val="90000"/>
              </a:lnSpc>
              <a:spcBef>
                <a:spcPct val="75000"/>
              </a:spcBef>
              <a:buClr>
                <a:srgbClr val="0B1F65"/>
              </a:buClr>
              <a:buFont typeface="Webdings" pitchFamily="18" charset="2"/>
              <a:buChar char="4"/>
            </a:pPr>
            <a:r>
              <a:rPr lang="en-US" dirty="0">
                <a:latin typeface="Arial" pitchFamily="34" charset="0"/>
                <a:cs typeface="Arial" pitchFamily="34" charset="0"/>
              </a:rPr>
              <a:t>Grade distributions from the previous three years</a:t>
            </a:r>
          </a:p>
          <a:p>
            <a:pPr marL="687377" lvl="1" indent="-229126">
              <a:lnSpc>
                <a:spcPct val="90000"/>
              </a:lnSpc>
              <a:spcBef>
                <a:spcPct val="75000"/>
              </a:spcBef>
              <a:buClr>
                <a:srgbClr val="0B1F65"/>
              </a:buClr>
              <a:buFont typeface="Webdings" pitchFamily="18" charset="2"/>
              <a:buChar char="4"/>
            </a:pPr>
            <a:r>
              <a:rPr lang="en-US" dirty="0">
                <a:latin typeface="Arial" pitchFamily="34" charset="0"/>
                <a:cs typeface="Arial" pitchFamily="34" charset="0"/>
              </a:rPr>
              <a:t>Statistical equating: responses to a common set of multiple-choice questions used in the exams from year to year</a:t>
            </a:r>
          </a:p>
          <a:p>
            <a:pPr marL="687377" lvl="1" indent="-229126">
              <a:lnSpc>
                <a:spcPct val="90000"/>
              </a:lnSpc>
              <a:spcBef>
                <a:spcPct val="75000"/>
              </a:spcBef>
              <a:buClr>
                <a:srgbClr val="0B1F65"/>
              </a:buClr>
              <a:buFont typeface="Webdings" pitchFamily="18" charset="2"/>
              <a:buChar char="4"/>
            </a:pPr>
            <a:r>
              <a:rPr lang="en-US" dirty="0">
                <a:latin typeface="Arial" pitchFamily="34" charset="0"/>
                <a:cs typeface="Arial" pitchFamily="34" charset="0"/>
              </a:rPr>
              <a:t>Comparability studies: exam questions are administered to students in the related college course; scores and grades are compared</a:t>
            </a:r>
          </a:p>
          <a:p>
            <a:pPr marL="229126" indent="-229126">
              <a:lnSpc>
                <a:spcPct val="90000"/>
              </a:lnSpc>
              <a:spcBef>
                <a:spcPct val="75000"/>
              </a:spcBef>
              <a:buClr>
                <a:srgbClr val="0B1F65"/>
              </a:buClr>
              <a:buFont typeface="Webdings" pitchFamily="18" charset="2"/>
              <a:buChar char="4"/>
            </a:pPr>
            <a:r>
              <a:rPr lang="en-US" dirty="0">
                <a:latin typeface="Arial" pitchFamily="34" charset="0"/>
                <a:cs typeface="Arial" pitchFamily="34" charset="0"/>
              </a:rPr>
              <a:t>As a result of psychometrically sound scoring processes, rescoring is extremely rare</a:t>
            </a:r>
          </a:p>
          <a:p>
            <a:pPr marL="229126" indent="-229126">
              <a:lnSpc>
                <a:spcPct val="90000"/>
              </a:lnSpc>
              <a:spcBef>
                <a:spcPct val="75000"/>
              </a:spcBef>
              <a:buClr>
                <a:srgbClr val="0B1F65"/>
              </a:buClr>
              <a:buFont typeface="Webdings" pitchFamily="18" charset="2"/>
              <a:buChar char="4"/>
            </a:pPr>
            <a:r>
              <a:rPr lang="en-US" dirty="0"/>
              <a:t>A 5 earned by a student in New York City is the same as a 5 earned in Shanghai or London. Comparability across years and within any given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650" tIns="45825" rIns="91650" bIns="45825"/>
          <a:lstStyle/>
          <a:p>
            <a:fld id="{5F3EC56D-A4BA-4A41-B0DB-BC0A1EBC2E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68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88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650" tIns="45825" rIns="91650" bIns="45825"/>
          <a:lstStyle/>
          <a:p>
            <a:fld id="{5F3EC56D-A4BA-4A41-B0DB-BC0A1EBC2E6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48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650" tIns="45825" rIns="91650" bIns="45825"/>
          <a:lstStyle/>
          <a:p>
            <a:fld id="{5F3EC56D-A4BA-4A41-B0DB-BC0A1EBC2E6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54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3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18525A-92D1-4693-91F0-543E17E6C80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451A0-0B1E-49F7-8F91-D7E04EDD5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06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tatement Slide - No Image,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496630-6CE1-4A9A-892B-A3A37448EAD5}"/>
              </a:ext>
            </a:extLst>
          </p:cNvPr>
          <p:cNvSpPr/>
          <p:nvPr userDrawn="1"/>
        </p:nvSpPr>
        <p:spPr>
          <a:xfrm>
            <a:off x="1635125" y="1924050"/>
            <a:ext cx="5722938" cy="111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4626" y="2043974"/>
            <a:ext cx="5723165" cy="807382"/>
          </a:xfrm>
          <a:prstGeom prst="rect">
            <a:avLst/>
          </a:prstGeom>
        </p:spPr>
        <p:txBody>
          <a:bodyPr lIns="0" tIns="137160" rIns="0" bIns="0"/>
          <a:lstStyle>
            <a:lvl1pPr algn="ctr">
              <a:defRPr sz="42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34614" y="2851368"/>
            <a:ext cx="5723166" cy="784830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normalizeH="0" baseline="0">
                <a:solidFill>
                  <a:schemeClr val="tx1"/>
                </a:solidFill>
                <a:latin typeface="Arial"/>
                <a:ea typeface="Roboto Slab" charset="0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99AF2E-73CC-4D71-BDF1-C40871842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5B6A-2E8F-45D0-AA2E-7136913496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16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81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18525A-92D1-4693-91F0-543E17E6C80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451A0-0B1E-49F7-8F91-D7E04EDD5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44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—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Untitled-1.png">
            <a:extLst>
              <a:ext uri="{FF2B5EF4-FFF2-40B4-BE49-F238E27FC236}">
                <a16:creationId xmlns:a16="http://schemas.microsoft.com/office/drawing/2014/main" id="{9BCDB0C9-E201-4FC0-BDBC-0C6D6218F9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85524FDA-C313-423B-B127-7FFC09D95160}"/>
              </a:ext>
            </a:extLst>
          </p:cNvPr>
          <p:cNvSpPr txBox="1">
            <a:spLocks/>
          </p:cNvSpPr>
          <p:nvPr userDrawn="1"/>
        </p:nvSpPr>
        <p:spPr>
          <a:xfrm>
            <a:off x="693738" y="4762500"/>
            <a:ext cx="2800350" cy="38576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n-US" altLang="en-US" sz="1600">
              <a:solidFill>
                <a:srgbClr val="FEDB00"/>
              </a:solidFill>
              <a:latin typeface="Roboto" panose="02000000000000000000" pitchFamily="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88873" y="2039122"/>
            <a:ext cx="3347121" cy="1431161"/>
          </a:xfrm>
          <a:prstGeom prst="rect">
            <a:avLst/>
          </a:prstGeo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388872" y="3236830"/>
            <a:ext cx="3346950" cy="1061829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1388882" y="4992217"/>
            <a:ext cx="2868215" cy="169277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8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74976-0301-496E-89B9-66698E8909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3C338-444B-4108-8C51-03C3C0F24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44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Content Slide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9C267-FC72-D447-BF05-09A3351C68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4" y="1149937"/>
            <a:ext cx="6528551" cy="397032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>
              <a:buNone/>
              <a:defRPr sz="1200" b="1">
                <a:solidFill>
                  <a:srgbClr val="009CDE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0044" y="1917291"/>
            <a:ext cx="3663014" cy="4185943"/>
          </a:xfrm>
          <a:prstGeom prst="rect">
            <a:avLst/>
          </a:prstGeom>
        </p:spPr>
        <p:txBody>
          <a:bodyPr lIns="0" tIns="228600" rIns="0" bIns="0"/>
          <a:lstStyle>
            <a:lvl1pPr marL="2143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1pPr>
            <a:lvl2pPr marL="5572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2pPr>
            <a:lvl3pPr marL="9001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3pPr>
            <a:lvl4pPr marL="12430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4pPr>
            <a:lvl5pPr marL="15859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27622" y="1917291"/>
            <a:ext cx="3663014" cy="4185943"/>
          </a:xfrm>
          <a:prstGeom prst="rect">
            <a:avLst/>
          </a:prstGeom>
        </p:spPr>
        <p:txBody>
          <a:bodyPr lIns="0" tIns="228600" rIns="0" bIns="0"/>
          <a:lstStyle>
            <a:lvl1pPr marL="2143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1pPr>
            <a:lvl2pPr marL="5572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2pPr>
            <a:lvl3pPr marL="9001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3pPr>
            <a:lvl4pPr marL="12430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4pPr>
            <a:lvl5pPr marL="15859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50044" y="646979"/>
            <a:ext cx="5773404" cy="49476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2700" baseline="0"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/>
              <a:t>Title of slide goes here.</a:t>
            </a:r>
          </a:p>
        </p:txBody>
      </p:sp>
    </p:spTree>
    <p:extLst>
      <p:ext uri="{BB962C8B-B14F-4D97-AF65-F5344CB8AC3E}">
        <p14:creationId xmlns:p14="http://schemas.microsoft.com/office/powerpoint/2010/main" val="251258052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55" y="1149072"/>
            <a:ext cx="6528551" cy="723275"/>
          </a:xfrm>
          <a:prstGeom prst="rect">
            <a:avLst/>
          </a:prstGeom>
          <a:noFill/>
        </p:spPr>
        <p:txBody>
          <a:bodyPr wrap="square"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rgbClr val="006298"/>
                </a:solidFill>
                <a:latin typeface="Arial"/>
                <a:ea typeface="Roboto Slab" charset="0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350055" y="1917295"/>
            <a:ext cx="8450087" cy="4185943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rgbClr val="006298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350044" y="646979"/>
            <a:ext cx="5773404" cy="49476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3600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F6CB8A-A4AB-4150-9ECF-75F5FD76DB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84C68-850C-491E-BBEA-0F4871D0BF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94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Content Slide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55" y="1149948"/>
            <a:ext cx="6528551" cy="723275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rgbClr val="006298"/>
                </a:solidFill>
                <a:latin typeface="Arial"/>
                <a:ea typeface="Roboto Slab" charset="0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0044" y="1917295"/>
            <a:ext cx="3663014" cy="4185943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rgbClr val="006298"/>
              </a:buClr>
              <a:buFont typeface="Arial"/>
              <a:buChar char="•"/>
              <a:defRPr sz="1600" baseline="0">
                <a:latin typeface="Arial"/>
                <a:ea typeface="Roboto" charset="0"/>
                <a:cs typeface="Arial"/>
              </a:defRPr>
            </a:lvl1pPr>
            <a:lvl2pPr marL="742950" indent="-285750">
              <a:buClr>
                <a:srgbClr val="006298"/>
              </a:buClr>
              <a:buFont typeface="Arial"/>
              <a:buChar char="•"/>
              <a:defRPr sz="1600" baseline="0">
                <a:latin typeface="Arial"/>
                <a:ea typeface="Roboto" charset="0"/>
                <a:cs typeface="Arial"/>
              </a:defRPr>
            </a:lvl2pPr>
            <a:lvl3pPr marL="1200150" indent="-285750">
              <a:buClr>
                <a:srgbClr val="006298"/>
              </a:buClr>
              <a:buFont typeface="Arial"/>
              <a:buChar char="•"/>
              <a:defRPr sz="1600" baseline="0">
                <a:latin typeface="Arial"/>
                <a:ea typeface="Roboto" charset="0"/>
                <a:cs typeface="Arial"/>
              </a:defRPr>
            </a:lvl3pPr>
            <a:lvl4pPr marL="1657350" indent="-285750">
              <a:buClr>
                <a:srgbClr val="006298"/>
              </a:buClr>
              <a:buFont typeface="Arial"/>
              <a:buChar char="•"/>
              <a:defRPr sz="1600" baseline="0">
                <a:latin typeface="Arial"/>
                <a:ea typeface="Roboto" charset="0"/>
                <a:cs typeface="Arial"/>
              </a:defRPr>
            </a:lvl4pPr>
            <a:lvl5pPr marL="2114550" indent="-285750">
              <a:buClr>
                <a:srgbClr val="006298"/>
              </a:buClr>
              <a:buFont typeface="Arial"/>
              <a:buChar char="•"/>
              <a:defRPr sz="1600" baseline="0">
                <a:latin typeface="Arial"/>
                <a:ea typeface="Roboto" charset="0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27622" y="1917295"/>
            <a:ext cx="3663014" cy="4185943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rgbClr val="006298"/>
              </a:buClr>
              <a:buFont typeface="Arial"/>
              <a:buChar char="•"/>
              <a:defRPr sz="1600" baseline="0">
                <a:latin typeface="Arial"/>
                <a:ea typeface="Roboto" charset="0"/>
                <a:cs typeface="Arial"/>
              </a:defRPr>
            </a:lvl1pPr>
            <a:lvl2pPr marL="742950" indent="-285750">
              <a:buClr>
                <a:srgbClr val="006298"/>
              </a:buClr>
              <a:buFont typeface="Arial"/>
              <a:buChar char="•"/>
              <a:defRPr sz="1600" baseline="0">
                <a:latin typeface="Arial"/>
                <a:ea typeface="Roboto" charset="0"/>
                <a:cs typeface="Arial"/>
              </a:defRPr>
            </a:lvl2pPr>
            <a:lvl3pPr marL="1200150" indent="-285750">
              <a:buClr>
                <a:srgbClr val="006298"/>
              </a:buClr>
              <a:buFont typeface="Arial"/>
              <a:buChar char="•"/>
              <a:defRPr sz="1600" baseline="0">
                <a:latin typeface="Arial"/>
                <a:ea typeface="Roboto" charset="0"/>
                <a:cs typeface="Arial"/>
              </a:defRPr>
            </a:lvl3pPr>
            <a:lvl4pPr marL="1657350" indent="-285750">
              <a:buClr>
                <a:srgbClr val="006298"/>
              </a:buClr>
              <a:buFont typeface="Arial"/>
              <a:buChar char="•"/>
              <a:defRPr sz="1600" baseline="0">
                <a:latin typeface="Arial"/>
                <a:ea typeface="Roboto" charset="0"/>
                <a:cs typeface="Arial"/>
              </a:defRPr>
            </a:lvl4pPr>
            <a:lvl5pPr marL="2114550" indent="-285750">
              <a:buClr>
                <a:srgbClr val="006298"/>
              </a:buClr>
              <a:buFont typeface="Arial"/>
              <a:buChar char="•"/>
              <a:defRPr sz="1600" baseline="0">
                <a:latin typeface="Arial"/>
                <a:ea typeface="Roboto" charset="0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350044" y="646979"/>
            <a:ext cx="5773404" cy="49476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3600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5343B1-7040-4E10-9F5C-684502446B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01CD-8A6C-4B36-A728-5B6EFB978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68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. Statement Slide - No Image,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496630-6CE1-4A9A-892B-A3A37448EAD5}"/>
              </a:ext>
            </a:extLst>
          </p:cNvPr>
          <p:cNvSpPr/>
          <p:nvPr userDrawn="1"/>
        </p:nvSpPr>
        <p:spPr>
          <a:xfrm>
            <a:off x="1635125" y="1924050"/>
            <a:ext cx="5722938" cy="111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4626" y="2043974"/>
            <a:ext cx="5723165" cy="807382"/>
          </a:xfrm>
          <a:prstGeom prst="rect">
            <a:avLst/>
          </a:prstGeom>
        </p:spPr>
        <p:txBody>
          <a:bodyPr lIns="0" tIns="137160" rIns="0" bIns="0"/>
          <a:lstStyle>
            <a:lvl1pPr algn="ctr">
              <a:defRPr sz="42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34614" y="2851368"/>
            <a:ext cx="5723166" cy="784830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normalizeH="0" baseline="0">
                <a:solidFill>
                  <a:schemeClr val="tx1"/>
                </a:solidFill>
                <a:latin typeface="Arial"/>
                <a:ea typeface="Roboto Slab" charset="0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99AF2E-73CC-4D71-BDF1-C40871842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5B6A-2E8F-45D0-AA2E-7136913496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58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 — 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3678" y="617825"/>
            <a:ext cx="3353380" cy="1648143"/>
          </a:xfrm>
        </p:spPr>
        <p:txBody>
          <a:bodyPr lIns="0" tIns="137160" rIns="0" bIns="0" anchor="t">
            <a:sp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83678" y="2265958"/>
            <a:ext cx="3353380" cy="784830"/>
          </a:xfrm>
        </p:spPr>
        <p:txBody>
          <a:bodyPr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41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95E574-D08E-4429-92F1-678A4C02BE6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09992-7BE7-4FD4-8E5C-A17F8125D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4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74976-0301-496E-89B9-66698E8909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3C338-444B-4108-8C51-03C3C0F24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7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31E3F-6CF0-433C-B073-1D5C97025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10DE6-7D5E-4651-9F6F-2B29DC1337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01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B4740-EEB5-45AD-89A0-84F77EDD5B7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3ECE1-0CEE-4C5A-ADE0-7957B84BB3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17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D0365F-753F-450A-AC59-20CCF8787F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648DA-A2F1-4211-B4BF-30442AF930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4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CFE58-4C13-4911-BC2B-C67805EF24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8C3A-6184-4CC0-81FA-4ECCBCA553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54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D4EBB6-3FDD-4B33-A108-053130C0FA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2A96D-1C6D-4FA8-A051-81AC0E93E7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68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9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—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ntitled-1.png">
            <a:extLst>
              <a:ext uri="{FF2B5EF4-FFF2-40B4-BE49-F238E27FC236}">
                <a16:creationId xmlns:a16="http://schemas.microsoft.com/office/drawing/2014/main" id="{57FE7D1F-777C-47F6-91A7-3BB2C823E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id="{ED6DC545-6F65-474D-8B88-4D4816169D8F}"/>
              </a:ext>
            </a:extLst>
          </p:cNvPr>
          <p:cNvSpPr txBox="1">
            <a:spLocks/>
          </p:cNvSpPr>
          <p:nvPr userDrawn="1"/>
        </p:nvSpPr>
        <p:spPr>
          <a:xfrm>
            <a:off x="693738" y="4762500"/>
            <a:ext cx="2800350" cy="38576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n-US" altLang="en-US" sz="1600">
              <a:solidFill>
                <a:srgbClr val="FEDB00"/>
              </a:solidFill>
              <a:latin typeface="Roboto" panose="02000000000000000000" pitchFamily="2" charset="0"/>
            </a:endParaRP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C1AC5BD6-4FBE-49BF-AACB-DA78754F0A16}"/>
              </a:ext>
            </a:extLst>
          </p:cNvPr>
          <p:cNvSpPr txBox="1">
            <a:spLocks/>
          </p:cNvSpPr>
          <p:nvPr userDrawn="1"/>
        </p:nvSpPr>
        <p:spPr>
          <a:xfrm>
            <a:off x="693738" y="4762500"/>
            <a:ext cx="2800350" cy="38576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n-US" altLang="en-US" sz="1600">
              <a:solidFill>
                <a:srgbClr val="FEDB00"/>
              </a:solidFill>
              <a:latin typeface="Roboto" panose="02000000000000000000" pitchFamily="2" charset="0"/>
            </a:endParaRPr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388873" y="2039132"/>
            <a:ext cx="3347121" cy="1312667"/>
          </a:xfrm>
          <a:prstGeom prst="rect">
            <a:avLst/>
          </a:prstGeo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388872" y="3236830"/>
            <a:ext cx="3346950" cy="1061829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22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0DE43F-155B-49B4-866E-8E69DEC334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A58E9-CBC0-41B4-B428-92BEE1263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40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AB2DAA0-B5CF-409E-A75E-C5E9787ECAA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2080F-B664-4BD5-8EF3-3E96486C9E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09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509DA-21AF-463A-A9D2-0396A31060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8FB9A-53D4-4C09-B094-D7B4CA5A6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1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8A1F4-C2C1-49EE-A7A7-FC011AE77D8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E8A2B-B59D-4190-AAA5-B5C0F067F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59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48BE1-72CC-4C48-AF12-896762AECF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E1614-DAB9-4A2B-AF30-E5BD6CC84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21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8973ED-F891-4DBC-9991-309CE76E76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49DEE-E2BA-4B11-A87B-F1AB983F3D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04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0E4A6-EF00-445D-BE36-39C5826375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9C1A1-8614-4B5A-A4B2-966A0346C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84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FD3359-3E80-4926-A20B-F16CDBD849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E136D-4A44-4D32-817F-A3B1395DA1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1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44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30448F-BE63-4E87-9EE0-F3DE8EC30E2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7E90B-5121-4E9C-9BD1-D98BBDF764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59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7CA4D-93C4-45D3-A132-D83EE2F25A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30FF2-EA47-44F8-83C6-E421B66533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40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3F62F-D2BE-462E-A8E8-DCA2BC3B88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CA6AE-073C-4507-850E-E9A3E8E0A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05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2B58CD-3DA5-4D29-84EC-DA59354F6C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73588-78F2-4DE1-91C0-16675E81E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07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DB84A-FAFD-4928-84B6-DA10F02997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C119A-BD88-4E4B-933D-D45928443A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93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87A0C00-E2A2-4244-B02B-4163F7D6F0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2D2AD-C373-4B42-85C1-A5916B1C77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85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64DE22-FC69-4D28-8DD1-443B2BB716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00DCE-6309-4934-BE98-5EE66B0717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80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6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110321-24DA-484A-8EED-DBAEDF65B02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604D5-7FF5-4C3B-B83C-57090AC407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72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CBF88-B165-432D-A0B7-00734EE726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60EE8-0FE9-49A4-AB28-05FD5511F0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60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0733D-65B8-4D6F-9552-31BFF55CFC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25A7A-DDE4-41FC-A6B6-0E8C58C04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3D0963-E7AE-46D2-8F0C-D3B994CE3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CEB10-1D69-4A02-B8FA-798FEEB28C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0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2CC92-04C8-4087-88EB-4F8A90760AC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BD2A3-E856-4184-932E-E9E4E6698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7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23D73A-070E-49F8-A6CE-84878A4E79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7D0CB-BA28-43B0-B6DF-696122BA2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2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52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C382A2-F6FF-43A5-95F8-180DFCB87EE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3D017-C06D-4BA8-89FB-E7FBD1BFFA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70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EC8B3-DA7C-4E2C-9955-02CFAD87FD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3014A-774C-4CC4-918E-CC91902460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0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CDAE5-2C3E-49BE-88FC-A7B2CBA7433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EE96B-9156-4521-AF96-C3CAA27CC9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76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1129F-848E-420E-9B82-B16B205CF2A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08677-A909-4647-A57F-003647A5EC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83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D3B571-AD3E-43D2-80FC-1BD3A8A632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3756E-D77C-4293-9AB0-27828DA5E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11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E9D1B-780C-4694-8839-1EC1751514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146A0-9048-425A-9E5C-52BF83221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1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10151E2-984F-4DFB-A4F8-DD26CFF31D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78125-6FEF-4518-9867-C9EBD4528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5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44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9D12F6E-B880-4A74-8957-3D59DBCF93C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5D626-E69C-43ED-B16B-512D98D7C0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41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1924E-3835-48F0-A0AF-66C36BEE93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622AF-40B8-4E0A-A0AC-58991E113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4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7AA47-4728-4912-9D8A-CEF241C55E4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DA1E-ED9E-449C-99AA-4D82B5D68E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09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57D930-A163-4390-906F-10E042EAD2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56F1B-298B-45B5-8F45-8CD9D873EA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3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057EBB-0BF8-435F-AEF2-CF0AA2662A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80D8F-08F9-4424-BAB0-BB8D12F18C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3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00826-EE13-4E7F-8B09-BC43A7C961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AF4A0-56E5-47A1-A8FA-4D26ACB767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44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FD2C61-3D0E-4FC1-8FF3-F2AF25C884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E05C4-0514-4E80-A786-3FCA39C16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56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35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C901CE-4B46-4603-AA80-A6FC350B1B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62199-5CB7-4D42-A1B3-FDC1E867BC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8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2356A-4D84-43CD-82A4-3A75E1136C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73D50-0E52-40C4-8E8E-AC7A3EA5A4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58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F5DE3-D79F-43F2-A049-B54AB01B31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13F13-FAB5-4E4B-B4D3-D065DCE7D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43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F6FDE8-F6E8-45F2-B725-2EF0D398DF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B9489-04C4-4DAA-91B3-C0E086C9C3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0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7BE88-1A3B-4600-B24D-D3712C49EE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68A4C-EBCD-45F2-A2D9-B264B82A1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91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1517C6-DBAE-4E9C-94E2-E714C54143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86D6E-0580-4CC9-B988-BB24E291A2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74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72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67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3F2646-9D20-4588-BB23-0A608372E2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DFE97-5D35-443A-BBB9-BD82F41E2C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77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D63AF-5DF9-4934-B6D6-4A5DBA99A9D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19760-ACE5-4DF1-8F03-01EB298A4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36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6DE5-0869-4CC1-839C-509305BB74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CE020-66CF-4BB6-B099-69501F1AA9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7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E2BB7F-937C-4FCD-8024-EF761261ED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D11E0-099E-41D7-BB0D-CF39C6331B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9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90C86-A121-4506-81D0-46265C8F75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7A83C-9D5C-4020-BA60-F2F4ECE5F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72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5D1F55E-F957-446F-BF18-EA37D9C527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DBCAA-2746-4305-9CFE-DE9D29F8E5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80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4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9906F81-D50E-495B-AF5A-7A109D14B2A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3A7BA-BB48-4A91-9C31-FA214DEFC6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48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8EF23-B97F-4638-B554-6AD9E0540F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32DC4-FE03-4D1B-A8A3-0DD6A220CE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4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32F3-86D3-454D-8E6E-7E03A64294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C6DD2-164A-433A-BB99-CC1036A2F0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18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—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Untitled-1.png">
            <a:extLst>
              <a:ext uri="{FF2B5EF4-FFF2-40B4-BE49-F238E27FC236}">
                <a16:creationId xmlns:a16="http://schemas.microsoft.com/office/drawing/2014/main" id="{9BCDB0C9-E201-4FC0-BDBC-0C6D6218F9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85524FDA-C313-423B-B127-7FFC09D95160}"/>
              </a:ext>
            </a:extLst>
          </p:cNvPr>
          <p:cNvSpPr txBox="1">
            <a:spLocks/>
          </p:cNvSpPr>
          <p:nvPr userDrawn="1"/>
        </p:nvSpPr>
        <p:spPr>
          <a:xfrm>
            <a:off x="693738" y="4762500"/>
            <a:ext cx="2800350" cy="38576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n-US" altLang="en-US" sz="1600">
              <a:solidFill>
                <a:srgbClr val="FEDB00"/>
              </a:solidFill>
              <a:latin typeface="Roboto" panose="02000000000000000000" pitchFamily="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88873" y="2039122"/>
            <a:ext cx="3347121" cy="1431161"/>
          </a:xfrm>
          <a:prstGeom prst="rect">
            <a:avLst/>
          </a:prstGeo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388872" y="3236830"/>
            <a:ext cx="3346950" cy="1061829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1388882" y="4992217"/>
            <a:ext cx="2868215" cy="169277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16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B367B1-B551-4EA2-9C74-B130B74D3D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93053-25D1-4048-88BA-427BD58F1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7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E2C13-9B50-424A-908B-4EC7CAF0878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1CEE9-BE56-421C-9AF2-99D7C2AC2A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43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97C71AB-24DD-421E-A8EE-6942804A151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B3EBA-FBEA-44F0-92B5-CA5C569362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63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25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 — 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3678" y="617825"/>
            <a:ext cx="3353380" cy="1648143"/>
          </a:xfrm>
        </p:spPr>
        <p:txBody>
          <a:bodyPr lIns="0" tIns="137160" rIns="0" bIns="0" anchor="t">
            <a:sp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83678" y="2265958"/>
            <a:ext cx="3353380" cy="784830"/>
          </a:xfrm>
        </p:spPr>
        <p:txBody>
          <a:bodyPr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959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08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6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0A60DA-90B1-40B4-9D28-C6FB128E960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7408-ECE0-4EE2-A509-DF4ACA40B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96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08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6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AFD7C-5342-4346-9BF4-9283A9AB5F1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F31DD-253C-4EF7-9252-2A7E93CAC5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7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09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6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9EB70-E09A-4F07-8318-9128EE663E8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15B8-8EF5-4D5D-9193-C175DA2222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08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09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6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552A0C2-6797-4269-87D5-3AC4B550C3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1D0B-AC2D-4BB8-A395-F1EB147A06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07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08" y="555810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6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08" y="3137771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3EBD2-4130-4526-AA19-C8728EF4D2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19DE8-42E1-4878-8EA2-43F16A6905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25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Content Slide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9C267-FC72-D447-BF05-09A3351C68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4" y="1149937"/>
            <a:ext cx="6528551" cy="397032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>
              <a:buNone/>
              <a:defRPr sz="1200" b="1">
                <a:solidFill>
                  <a:srgbClr val="009CDE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0044" y="1917291"/>
            <a:ext cx="3663014" cy="4185943"/>
          </a:xfrm>
          <a:prstGeom prst="rect">
            <a:avLst/>
          </a:prstGeom>
        </p:spPr>
        <p:txBody>
          <a:bodyPr lIns="0" tIns="228600" rIns="0" bIns="0"/>
          <a:lstStyle>
            <a:lvl1pPr marL="2143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1pPr>
            <a:lvl2pPr marL="5572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2pPr>
            <a:lvl3pPr marL="9001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3pPr>
            <a:lvl4pPr marL="12430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4pPr>
            <a:lvl5pPr marL="15859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27622" y="1917291"/>
            <a:ext cx="3663014" cy="4185943"/>
          </a:xfrm>
          <a:prstGeom prst="rect">
            <a:avLst/>
          </a:prstGeom>
        </p:spPr>
        <p:txBody>
          <a:bodyPr lIns="0" tIns="228600" rIns="0" bIns="0"/>
          <a:lstStyle>
            <a:lvl1pPr marL="2143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1pPr>
            <a:lvl2pPr marL="5572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2pPr>
            <a:lvl3pPr marL="9001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3pPr>
            <a:lvl4pPr marL="12430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4pPr>
            <a:lvl5pPr marL="15859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50044" y="646979"/>
            <a:ext cx="5773404" cy="49476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2700" baseline="0"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/>
              <a:t>Title of slide goes here.</a:t>
            </a:r>
          </a:p>
        </p:txBody>
      </p:sp>
    </p:spTree>
    <p:extLst>
      <p:ext uri="{BB962C8B-B14F-4D97-AF65-F5344CB8AC3E}">
        <p14:creationId xmlns:p14="http://schemas.microsoft.com/office/powerpoint/2010/main" val="2870268332"/>
      </p:ext>
    </p:extLst>
  </p:cSld>
  <p:clrMapOvr>
    <a:masterClrMapping/>
  </p:clrMapOvr>
  <p:transition spd="slow">
    <p:push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08" y="555810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6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08" y="3137771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657120-7374-4185-889D-E39C833F51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23189-934A-457F-AB7E-311AD28B9D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5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9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—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ntitled-1.png">
            <a:extLst>
              <a:ext uri="{FF2B5EF4-FFF2-40B4-BE49-F238E27FC236}">
                <a16:creationId xmlns:a16="http://schemas.microsoft.com/office/drawing/2014/main" id="{66BBF003-582D-40AB-8D0B-E36155E75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id="{E11AD63B-2758-4219-B031-0412561CF804}"/>
              </a:ext>
            </a:extLst>
          </p:cNvPr>
          <p:cNvSpPr txBox="1">
            <a:spLocks/>
          </p:cNvSpPr>
          <p:nvPr userDrawn="1"/>
        </p:nvSpPr>
        <p:spPr>
          <a:xfrm>
            <a:off x="693738" y="4762500"/>
            <a:ext cx="2800350" cy="38576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n-US" altLang="en-US" sz="1600">
              <a:solidFill>
                <a:srgbClr val="FEDB00"/>
              </a:solidFill>
              <a:latin typeface="Roboto" panose="02000000000000000000" pitchFamily="2" charset="0"/>
            </a:endParaRP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6A713B1E-6AD9-4C8E-9349-83995A259F10}"/>
              </a:ext>
            </a:extLst>
          </p:cNvPr>
          <p:cNvSpPr txBox="1">
            <a:spLocks/>
          </p:cNvSpPr>
          <p:nvPr userDrawn="1"/>
        </p:nvSpPr>
        <p:spPr>
          <a:xfrm>
            <a:off x="693738" y="4762500"/>
            <a:ext cx="2800350" cy="38576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n-US" altLang="en-US" sz="1600">
              <a:solidFill>
                <a:srgbClr val="FEDB00"/>
              </a:solidFill>
              <a:latin typeface="Roboto" panose="02000000000000000000" pitchFamily="2" charset="0"/>
            </a:endParaRPr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388873" y="2039132"/>
            <a:ext cx="3347121" cy="1312667"/>
          </a:xfrm>
          <a:prstGeom prst="rect">
            <a:avLst/>
          </a:prstGeo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388872" y="3236830"/>
            <a:ext cx="3346950" cy="1061829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88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—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Untitled-1.png">
            <a:extLst>
              <a:ext uri="{FF2B5EF4-FFF2-40B4-BE49-F238E27FC236}">
                <a16:creationId xmlns:a16="http://schemas.microsoft.com/office/drawing/2014/main" id="{20068AAE-4F5A-4A37-8C8B-9A4A74192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2CDDA7BD-50C1-4413-9DF9-08DA350B1288}"/>
              </a:ext>
            </a:extLst>
          </p:cNvPr>
          <p:cNvSpPr txBox="1">
            <a:spLocks/>
          </p:cNvSpPr>
          <p:nvPr userDrawn="1"/>
        </p:nvSpPr>
        <p:spPr>
          <a:xfrm>
            <a:off x="693738" y="4762500"/>
            <a:ext cx="2800350" cy="38576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n-US" altLang="en-US" sz="1600">
              <a:solidFill>
                <a:srgbClr val="FEDB00"/>
              </a:solidFill>
              <a:latin typeface="Roboto" panose="02000000000000000000" pitchFamily="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88873" y="2039132"/>
            <a:ext cx="3347121" cy="1301895"/>
          </a:xfrm>
          <a:prstGeom prst="rect">
            <a:avLst/>
          </a:prstGeo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388872" y="3236830"/>
            <a:ext cx="3346950" cy="1061829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1388882" y="4992217"/>
            <a:ext cx="2868215" cy="169277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23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23041C-3ACB-4536-97C0-43AAE53AB6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D06D9-3BA7-44BC-B8B2-45CD8A9670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16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E9A71-F3A3-45A4-97CA-298B70EF005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218B9-B4B3-40DE-9C1D-617EA42E84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20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7A909-D052-4439-86D3-6F008984373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3460B-DDF9-4596-807E-E56DD3AA3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1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F15486-11DC-4CCC-ACEB-A64FBFA3C3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CB1DA-3BD7-40DA-931D-C4EFEA0147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87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531D5-2C33-4377-A8AF-FEDE090B55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2A0F-7244-43DF-8924-CC0F86C6B8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59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AAD4BD-7DA5-4EA8-9035-7E394A482A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DB159-F47F-466A-953B-E11431E2A3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78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6.xml"/><Relationship Id="rId9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3.xml"/><Relationship Id="rId9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0.xml"/><Relationship Id="rId9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8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9" Type="http://schemas.openxmlformats.org/officeDocument/2006/relationships/image" Target="../media/image5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7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B16029_PPTTemplates_TitleAndDividers_Corporate-22.jpg">
            <a:extLst>
              <a:ext uri="{FF2B5EF4-FFF2-40B4-BE49-F238E27FC236}">
                <a16:creationId xmlns:a16="http://schemas.microsoft.com/office/drawing/2014/main" id="{D4B88DD2-1C9D-4136-9DD6-DA8C057AE3B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 descr="CB_Logo.png">
            <a:extLst>
              <a:ext uri="{FF2B5EF4-FFF2-40B4-BE49-F238E27FC236}">
                <a16:creationId xmlns:a16="http://schemas.microsoft.com/office/drawing/2014/main" id="{31B65A58-7C51-428D-B0B8-67047A46C82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6269038"/>
            <a:ext cx="12842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7493A-2770-47D1-BA34-9D0632C96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B8B8B"/>
                </a:solidFill>
              </a:defRPr>
            </a:lvl1pPr>
          </a:lstStyle>
          <a:p>
            <a:pPr>
              <a:defRPr/>
            </a:pPr>
            <a:fld id="{BDB117F8-71DC-4FE9-A538-2D87BE6DC6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3" r:id="rId1"/>
    <p:sldLayoutId id="2147486254" r:id="rId2"/>
    <p:sldLayoutId id="2147486255" r:id="rId3"/>
    <p:sldLayoutId id="2147486256" r:id="rId4"/>
    <p:sldLayoutId id="2147486257" r:id="rId5"/>
    <p:sldLayoutId id="2147486258" r:id="rId6"/>
    <p:sldLayoutId id="2147486330" r:id="rId7"/>
    <p:sldLayoutId id="2147486364" r:id="rId8"/>
    <p:sldLayoutId id="2147486367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CB16029_PPTTemplates_TitleAndDividers_Corporate-22.jpg">
            <a:extLst>
              <a:ext uri="{FF2B5EF4-FFF2-40B4-BE49-F238E27FC236}">
                <a16:creationId xmlns:a16="http://schemas.microsoft.com/office/drawing/2014/main" id="{956D7C64-441D-48F9-89FB-3A77C602A0B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CB_Logo.png">
            <a:extLst>
              <a:ext uri="{FF2B5EF4-FFF2-40B4-BE49-F238E27FC236}">
                <a16:creationId xmlns:a16="http://schemas.microsoft.com/office/drawing/2014/main" id="{CC504312-7358-43D5-A899-B83D3253E29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6269038"/>
            <a:ext cx="12842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9068B-85B5-4C71-A199-0E124AB98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B8B8B"/>
                </a:solidFill>
              </a:defRPr>
            </a:lvl1pPr>
          </a:lstStyle>
          <a:p>
            <a:pPr>
              <a:defRPr/>
            </a:pPr>
            <a:fld id="{63DF8595-05C0-4C07-A836-DA90AAFCD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86" r:id="rId1"/>
    <p:sldLayoutId id="2147486287" r:id="rId2"/>
    <p:sldLayoutId id="2147486288" r:id="rId3"/>
    <p:sldLayoutId id="2147486289" r:id="rId4"/>
    <p:sldLayoutId id="2147486290" r:id="rId5"/>
    <p:sldLayoutId id="2147486291" r:id="rId6"/>
    <p:sldLayoutId id="2147486348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CB16029_PPTTemplates_TitleAndDividers_Corporate-22.jpg">
            <a:extLst>
              <a:ext uri="{FF2B5EF4-FFF2-40B4-BE49-F238E27FC236}">
                <a16:creationId xmlns:a16="http://schemas.microsoft.com/office/drawing/2014/main" id="{772429C5-8F49-4B1F-9AE0-A12E8D4DC19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CB_Logo.png">
            <a:extLst>
              <a:ext uri="{FF2B5EF4-FFF2-40B4-BE49-F238E27FC236}">
                <a16:creationId xmlns:a16="http://schemas.microsoft.com/office/drawing/2014/main" id="{E21EE86C-6C7D-493C-A670-A8707961147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6269038"/>
            <a:ext cx="12842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B76E2-7D35-45CE-8D3E-63F36DC3F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B8B8B"/>
                </a:solidFill>
              </a:defRPr>
            </a:lvl1pPr>
          </a:lstStyle>
          <a:p>
            <a:pPr>
              <a:defRPr/>
            </a:pPr>
            <a:fld id="{A49D2B4E-73E8-45D9-AFAF-162992589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2" r:id="rId1"/>
    <p:sldLayoutId id="2147486293" r:id="rId2"/>
    <p:sldLayoutId id="2147486294" r:id="rId3"/>
    <p:sldLayoutId id="2147486295" r:id="rId4"/>
    <p:sldLayoutId id="2147486296" r:id="rId5"/>
    <p:sldLayoutId id="2147486297" r:id="rId6"/>
    <p:sldLayoutId id="2147486349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CB16029_PPTTemplates_TitleAndDividers_Corporate-22.jpg">
            <a:extLst>
              <a:ext uri="{FF2B5EF4-FFF2-40B4-BE49-F238E27FC236}">
                <a16:creationId xmlns:a16="http://schemas.microsoft.com/office/drawing/2014/main" id="{326ABA23-54F1-4985-AFCD-B3DA97838C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CB_Logo.png">
            <a:extLst>
              <a:ext uri="{FF2B5EF4-FFF2-40B4-BE49-F238E27FC236}">
                <a16:creationId xmlns:a16="http://schemas.microsoft.com/office/drawing/2014/main" id="{33999736-ECC3-4634-9DC5-6AB083B9482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6269038"/>
            <a:ext cx="12842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8E1AB-C3C8-4E14-86B1-FDCFCF650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B8B8B"/>
                </a:solidFill>
              </a:defRPr>
            </a:lvl1pPr>
          </a:lstStyle>
          <a:p>
            <a:pPr>
              <a:defRPr/>
            </a:pPr>
            <a:fld id="{9699462D-B3C9-43CB-AE27-102564EA7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8" r:id="rId1"/>
    <p:sldLayoutId id="2147486299" r:id="rId2"/>
    <p:sldLayoutId id="2147486300" r:id="rId3"/>
    <p:sldLayoutId id="2147486301" r:id="rId4"/>
    <p:sldLayoutId id="2147486302" r:id="rId5"/>
    <p:sldLayoutId id="2147486303" r:id="rId6"/>
    <p:sldLayoutId id="2147486351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B16029_PPTTemplates_TitleAndDividers_Corporate-22.jpg">
            <a:extLst>
              <a:ext uri="{FF2B5EF4-FFF2-40B4-BE49-F238E27FC236}">
                <a16:creationId xmlns:a16="http://schemas.microsoft.com/office/drawing/2014/main" id="{6AD07431-2335-4176-A063-E15E8EBC0A4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CB_Logo.png">
            <a:extLst>
              <a:ext uri="{FF2B5EF4-FFF2-40B4-BE49-F238E27FC236}">
                <a16:creationId xmlns:a16="http://schemas.microsoft.com/office/drawing/2014/main" id="{EEB1F7B3-1EA9-4E51-824B-14E71F8777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6269038"/>
            <a:ext cx="12842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9E4A7-74AB-4CFB-8F53-08C0AC3D8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B8B8B"/>
                </a:solidFill>
              </a:defRPr>
            </a:lvl1pPr>
          </a:lstStyle>
          <a:p>
            <a:pPr>
              <a:defRPr/>
            </a:pPr>
            <a:fld id="{0A269176-829B-42E6-94CB-6223DB5FD0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04" r:id="rId1"/>
    <p:sldLayoutId id="2147486305" r:id="rId2"/>
    <p:sldLayoutId id="2147486306" r:id="rId3"/>
    <p:sldLayoutId id="2147486307" r:id="rId4"/>
    <p:sldLayoutId id="2147486308" r:id="rId5"/>
    <p:sldLayoutId id="2147486309" r:id="rId6"/>
    <p:sldLayoutId id="2147486352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B16029_PPTTemplates_TitleAndDividers_Corporate-22.jpg">
            <a:extLst>
              <a:ext uri="{FF2B5EF4-FFF2-40B4-BE49-F238E27FC236}">
                <a16:creationId xmlns:a16="http://schemas.microsoft.com/office/drawing/2014/main" id="{DFED7075-CEF9-4FA9-A8CD-985BD242DD5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CB_Logo.png">
            <a:extLst>
              <a:ext uri="{FF2B5EF4-FFF2-40B4-BE49-F238E27FC236}">
                <a16:creationId xmlns:a16="http://schemas.microsoft.com/office/drawing/2014/main" id="{032F6782-38D4-4064-8B79-14FB24EAE4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6269038"/>
            <a:ext cx="12842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EB4D7-3FC4-4057-BE9A-E1761A006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B8B8B"/>
                </a:solidFill>
              </a:defRPr>
            </a:lvl1pPr>
          </a:lstStyle>
          <a:p>
            <a:pPr>
              <a:defRPr/>
            </a:pPr>
            <a:fld id="{FE8F4802-D9C5-47EB-B122-7D0E90DF2B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10" r:id="rId1"/>
    <p:sldLayoutId id="2147486311" r:id="rId2"/>
    <p:sldLayoutId id="2147486312" r:id="rId3"/>
    <p:sldLayoutId id="2147486313" r:id="rId4"/>
    <p:sldLayoutId id="2147486314" r:id="rId5"/>
    <p:sldLayoutId id="2147486315" r:id="rId6"/>
    <p:sldLayoutId id="2147486353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B16029_PPTTemplates_TitleAndDividers_Corporate-21.jpg">
            <a:extLst>
              <a:ext uri="{FF2B5EF4-FFF2-40B4-BE49-F238E27FC236}">
                <a16:creationId xmlns:a16="http://schemas.microsoft.com/office/drawing/2014/main" id="{F41CC8CE-FC87-48A2-8AA4-2CA74FCDFB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Placeholder 1">
            <a:extLst>
              <a:ext uri="{FF2B5EF4-FFF2-40B4-BE49-F238E27FC236}">
                <a16:creationId xmlns:a16="http://schemas.microsoft.com/office/drawing/2014/main" id="{3A023EB2-95D7-46D0-9A45-E6E7E483E0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40" name="Text Placeholder 2">
            <a:extLst>
              <a:ext uri="{FF2B5EF4-FFF2-40B4-BE49-F238E27FC236}">
                <a16:creationId xmlns:a16="http://schemas.microsoft.com/office/drawing/2014/main" id="{75D5B2D6-7CDC-4C60-91A7-8725EE65FB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16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Slab Regular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Slab Regular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Slab Regular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Slab Regular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Roboto Slab Regular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Roboto Slab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CB16029_PPTTemplates_TitleAndDividers_AP-02.jpg">
            <a:extLst>
              <a:ext uri="{FF2B5EF4-FFF2-40B4-BE49-F238E27FC236}">
                <a16:creationId xmlns:a16="http://schemas.microsoft.com/office/drawing/2014/main" id="{F0D180F0-A301-4D34-A4DB-FD6ECCD7923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8DFF1-0B38-4D7D-A0BD-DD88C9599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42113" y="6192838"/>
            <a:ext cx="20574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B8B8B"/>
                </a:solidFill>
                <a:latin typeface="Roboto Slab" pitchFamily="2" charset="0"/>
              </a:defRPr>
            </a:lvl1pPr>
          </a:lstStyle>
          <a:p>
            <a:pPr>
              <a:defRPr/>
            </a:pPr>
            <a:fld id="{83FFBA23-0DA3-48F2-A661-0A49958BAF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18" r:id="rId1"/>
    <p:sldLayoutId id="2147486319" r:id="rId2"/>
    <p:sldLayoutId id="2147486320" r:id="rId3"/>
    <p:sldLayoutId id="2147486321" r:id="rId4"/>
    <p:sldLayoutId id="2147486322" r:id="rId5"/>
    <p:sldLayoutId id="2147486323" r:id="rId6"/>
    <p:sldLayoutId id="2147486354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355" r:id="rId1"/>
    <p:sldLayoutId id="2147486356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B16029_PPTTemplates_TitleAndDividers_Corporate-22.jpg">
            <a:extLst>
              <a:ext uri="{FF2B5EF4-FFF2-40B4-BE49-F238E27FC236}">
                <a16:creationId xmlns:a16="http://schemas.microsoft.com/office/drawing/2014/main" id="{82F6914B-6546-4FF3-9BA6-2C2BDFD6693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CB_Logo.png">
            <a:extLst>
              <a:ext uri="{FF2B5EF4-FFF2-40B4-BE49-F238E27FC236}">
                <a16:creationId xmlns:a16="http://schemas.microsoft.com/office/drawing/2014/main" id="{E2C5E98B-BC57-48CD-97CF-033FAF9837D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6269038"/>
            <a:ext cx="12842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60549-0F8E-4010-95B4-131E78635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B8B8B"/>
                </a:solidFill>
              </a:defRPr>
            </a:lvl1pPr>
          </a:lstStyle>
          <a:p>
            <a:pPr>
              <a:defRPr/>
            </a:pPr>
            <a:fld id="{06D97F65-1E6B-487D-84FB-AA96AA8F2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24" r:id="rId1"/>
    <p:sldLayoutId id="2147486325" r:id="rId2"/>
    <p:sldLayoutId id="2147486326" r:id="rId3"/>
    <p:sldLayoutId id="2147486327" r:id="rId4"/>
    <p:sldLayoutId id="2147486328" r:id="rId5"/>
    <p:sldLayoutId id="2147486329" r:id="rId6"/>
    <p:sldLayoutId id="214748635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75A89-8A8D-4614-8EAB-3ECE7E450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2BD24E-6BA1-4C1C-B81B-7642F5C48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1" name="Picture 6" descr="CB_Logo.png">
            <a:extLst>
              <a:ext uri="{FF2B5EF4-FFF2-40B4-BE49-F238E27FC236}">
                <a16:creationId xmlns:a16="http://schemas.microsoft.com/office/drawing/2014/main" id="{EB197667-2945-4A80-8DF6-2DC3A280745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6269038"/>
            <a:ext cx="12842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33" r:id="rId1"/>
    <p:sldLayoutId id="2147486365" r:id="rId2"/>
    <p:sldLayoutId id="2147486368" r:id="rId3"/>
    <p:sldLayoutId id="2147486369" r:id="rId4"/>
    <p:sldLayoutId id="2147486370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1FB8BB-9E0D-414A-A7EF-435284BAAA1E}"/>
              </a:ext>
            </a:extLst>
          </p:cNvPr>
          <p:cNvSpPr/>
          <p:nvPr/>
        </p:nvSpPr>
        <p:spPr>
          <a:xfrm>
            <a:off x="349250" y="465138"/>
            <a:ext cx="4708525" cy="87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075" name="Picture 8" descr="CB_Logo.png">
            <a:extLst>
              <a:ext uri="{FF2B5EF4-FFF2-40B4-BE49-F238E27FC236}">
                <a16:creationId xmlns:a16="http://schemas.microsoft.com/office/drawing/2014/main" id="{3FDD71C6-C75B-4C1E-8DE5-8F6D598753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6269038"/>
            <a:ext cx="12842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A1C6D9-A1CD-40CA-903A-6FA48A9B4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3AF9B8-AE64-4B76-ACB1-B20DE7B35A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9" r:id="rId1"/>
    <p:sldLayoutId id="2147486260" r:id="rId2"/>
    <p:sldLayoutId id="2147486360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B16029_PPTTemplates_TitleAndDividers_Corporate-21.jpg">
            <a:extLst>
              <a:ext uri="{FF2B5EF4-FFF2-40B4-BE49-F238E27FC236}">
                <a16:creationId xmlns:a16="http://schemas.microsoft.com/office/drawing/2014/main" id="{0FE103E9-D881-4563-8D84-CAF3F8FA9C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>
            <a:extLst>
              <a:ext uri="{FF2B5EF4-FFF2-40B4-BE49-F238E27FC236}">
                <a16:creationId xmlns:a16="http://schemas.microsoft.com/office/drawing/2014/main" id="{C4D524EB-C4CD-4E39-85CF-86A50AD876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Text Placeholder 2">
            <a:extLst>
              <a:ext uri="{FF2B5EF4-FFF2-40B4-BE49-F238E27FC236}">
                <a16:creationId xmlns:a16="http://schemas.microsoft.com/office/drawing/2014/main" id="{DFA3FBE7-DC07-4A08-A972-8C50655C11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Slab Regular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Slab Regular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Slab Regular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Slab Regular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Roboto Slab Regular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Roboto Slab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CB16029_PPTTemplates_TitleAndDividers_Corporate-22.jpg">
            <a:extLst>
              <a:ext uri="{FF2B5EF4-FFF2-40B4-BE49-F238E27FC236}">
                <a16:creationId xmlns:a16="http://schemas.microsoft.com/office/drawing/2014/main" id="{2E68076D-3B65-43F3-9DBB-4459F9DD306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CB_Logo.png">
            <a:extLst>
              <a:ext uri="{FF2B5EF4-FFF2-40B4-BE49-F238E27FC236}">
                <a16:creationId xmlns:a16="http://schemas.microsoft.com/office/drawing/2014/main" id="{49602940-085E-4B04-AD7D-A2DD987B6F5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6269038"/>
            <a:ext cx="12842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6468B-9F40-4889-B629-8FBA51405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B8B8B"/>
                </a:solidFill>
              </a:defRPr>
            </a:lvl1pPr>
          </a:lstStyle>
          <a:p>
            <a:pPr>
              <a:defRPr/>
            </a:pPr>
            <a:fld id="{94CB3D0B-FA4B-46C3-8BFD-22E8442C8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62" r:id="rId1"/>
    <p:sldLayoutId id="2147486263" r:id="rId2"/>
    <p:sldLayoutId id="2147486264" r:id="rId3"/>
    <p:sldLayoutId id="2147486265" r:id="rId4"/>
    <p:sldLayoutId id="2147486266" r:id="rId5"/>
    <p:sldLayoutId id="2147486267" r:id="rId6"/>
    <p:sldLayoutId id="2147486338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340" r:id="rId1"/>
    <p:sldLayoutId id="214748634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CB16029_PPTTemplates_TitleAndDividers_Corporate-22.jpg">
            <a:extLst>
              <a:ext uri="{FF2B5EF4-FFF2-40B4-BE49-F238E27FC236}">
                <a16:creationId xmlns:a16="http://schemas.microsoft.com/office/drawing/2014/main" id="{EF71FD1D-32A6-4648-968E-F6030CF9436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CB_Logo.png">
            <a:extLst>
              <a:ext uri="{FF2B5EF4-FFF2-40B4-BE49-F238E27FC236}">
                <a16:creationId xmlns:a16="http://schemas.microsoft.com/office/drawing/2014/main" id="{25208E29-F38E-41E1-A280-9081A1DCF9A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6269038"/>
            <a:ext cx="12842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24AF9-66C4-430A-9DD5-C862FF116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B8B8B"/>
                </a:solidFill>
              </a:defRPr>
            </a:lvl1pPr>
          </a:lstStyle>
          <a:p>
            <a:pPr>
              <a:defRPr/>
            </a:pPr>
            <a:fld id="{BC96886A-8680-4DB8-81FB-2F2CA95BBB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68" r:id="rId1"/>
    <p:sldLayoutId id="2147486269" r:id="rId2"/>
    <p:sldLayoutId id="2147486270" r:id="rId3"/>
    <p:sldLayoutId id="2147486271" r:id="rId4"/>
    <p:sldLayoutId id="2147486272" r:id="rId5"/>
    <p:sldLayoutId id="2147486273" r:id="rId6"/>
    <p:sldLayoutId id="2147486343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CB16029_PPTTemplates_TitleAndDividers_Corporate-22.jpg">
            <a:extLst>
              <a:ext uri="{FF2B5EF4-FFF2-40B4-BE49-F238E27FC236}">
                <a16:creationId xmlns:a16="http://schemas.microsoft.com/office/drawing/2014/main" id="{1C540BDB-C296-4593-B2FA-8F30C4285FE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CB_Logo.png">
            <a:extLst>
              <a:ext uri="{FF2B5EF4-FFF2-40B4-BE49-F238E27FC236}">
                <a16:creationId xmlns:a16="http://schemas.microsoft.com/office/drawing/2014/main" id="{C66BD08D-DBA7-4CA9-86FA-65402DB464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6269038"/>
            <a:ext cx="12842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C1EFE-384C-4258-9A89-CC7F63574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B8B8B"/>
                </a:solidFill>
              </a:defRPr>
            </a:lvl1pPr>
          </a:lstStyle>
          <a:p>
            <a:pPr>
              <a:defRPr/>
            </a:pPr>
            <a:fld id="{156D10DD-F834-44DD-95B8-5643E0D8BC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4" r:id="rId1"/>
    <p:sldLayoutId id="2147486275" r:id="rId2"/>
    <p:sldLayoutId id="2147486276" r:id="rId3"/>
    <p:sldLayoutId id="2147486277" r:id="rId4"/>
    <p:sldLayoutId id="2147486278" r:id="rId5"/>
    <p:sldLayoutId id="2147486279" r:id="rId6"/>
    <p:sldLayoutId id="2147486345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CB16029_PPTTemplates_TitleAndDividers_Corporate-22.jpg">
            <a:extLst>
              <a:ext uri="{FF2B5EF4-FFF2-40B4-BE49-F238E27FC236}">
                <a16:creationId xmlns:a16="http://schemas.microsoft.com/office/drawing/2014/main" id="{5566516D-9BA1-493E-BF4A-E08A9D7BB4D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CB_Logo.png">
            <a:extLst>
              <a:ext uri="{FF2B5EF4-FFF2-40B4-BE49-F238E27FC236}">
                <a16:creationId xmlns:a16="http://schemas.microsoft.com/office/drawing/2014/main" id="{D9FA6C7D-190A-4DFC-ABFB-8E4651F4C89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6269038"/>
            <a:ext cx="12842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E2BAE-23E1-4715-8625-E6DDD09C4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B8B8B"/>
                </a:solidFill>
              </a:defRPr>
            </a:lvl1pPr>
          </a:lstStyle>
          <a:p>
            <a:pPr>
              <a:defRPr/>
            </a:pPr>
            <a:fld id="{DCB8C8D9-6AAA-4214-9F7E-EEB4D8FAC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80" r:id="rId1"/>
    <p:sldLayoutId id="2147486281" r:id="rId2"/>
    <p:sldLayoutId id="2147486282" r:id="rId3"/>
    <p:sldLayoutId id="2147486283" r:id="rId4"/>
    <p:sldLayoutId id="2147486284" r:id="rId5"/>
    <p:sldLayoutId id="2147486285" r:id="rId6"/>
    <p:sldLayoutId id="214748634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apstudents.collegeboard.org/what-is-ap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26" Type="http://schemas.openxmlformats.org/officeDocument/2006/relationships/image" Target="../media/image30.tiff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dmissions.carleton.ca/apply/transfer-credit/transferadvanced-standing-credit-ap/" TargetMode="External"/><Relationship Id="rId3" Type="http://schemas.openxmlformats.org/officeDocument/2006/relationships/hyperlink" Target="https://unb.ca/admissions/transfer-credits.html" TargetMode="External"/><Relationship Id="rId7" Type="http://schemas.openxmlformats.org/officeDocument/2006/relationships/hyperlink" Target="https://you.ubc.ca/applying-ubc/requirements/advanced-placemen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mcgill.ca/desautels/programs/bcom/newly-admitted-students/ibfrebacc/advanced-placement-students" TargetMode="External"/><Relationship Id="rId5" Type="http://schemas.openxmlformats.org/officeDocument/2006/relationships/hyperlink" Target="https://uwaterloo.ca/future-students/admissions/ap-transfer-credit" TargetMode="External"/><Relationship Id="rId4" Type="http://schemas.openxmlformats.org/officeDocument/2006/relationships/hyperlink" Target="https://www.utm.utoronto.ca/future-students/advanced-placement-ap" TargetMode="External"/><Relationship Id="rId9" Type="http://schemas.openxmlformats.org/officeDocument/2006/relationships/hyperlink" Target="https://www.dal.ca/admissions/undergraduate/specific-course-requirements/ap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iane.langille@nbed.nb.c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410" y="2304591"/>
            <a:ext cx="4092189" cy="2077492"/>
          </a:xfrm>
        </p:spPr>
        <p:txBody>
          <a:bodyPr/>
          <a:lstStyle/>
          <a:p>
            <a:r>
              <a:rPr lang="en-US" dirty="0"/>
              <a:t>AP College Board Courses Fredericton High</a:t>
            </a:r>
          </a:p>
        </p:txBody>
      </p:sp>
    </p:spTree>
    <p:extLst>
      <p:ext uri="{BB962C8B-B14F-4D97-AF65-F5344CB8AC3E}">
        <p14:creationId xmlns:p14="http://schemas.microsoft.com/office/powerpoint/2010/main" val="104752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15756" y="825843"/>
            <a:ext cx="5220023" cy="40292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Advanced Placement (AP) Program </a:t>
            </a:r>
            <a:r>
              <a:rPr lang="en-US" b="1" dirty="0"/>
              <a:t>enables students to pursue university-level studies while still in secondary school</a:t>
            </a:r>
            <a:r>
              <a:rPr lang="en-US" dirty="0"/>
              <a:t>. </a:t>
            </a:r>
          </a:p>
          <a:p>
            <a:r>
              <a:rPr lang="en-US" dirty="0"/>
              <a:t>Each AP course is modeled upon a comparable university course.</a:t>
            </a:r>
          </a:p>
          <a:p>
            <a:r>
              <a:rPr lang="en-US" dirty="0"/>
              <a:t>AP courses conclude with a university-level assessment developed and scored by university faculty as well as experienced AP teachers. </a:t>
            </a:r>
          </a:p>
          <a:p>
            <a:r>
              <a:rPr lang="en-US" dirty="0"/>
              <a:t>AP Exams enable students to demonstrate their mastery of university-level course work. </a:t>
            </a:r>
          </a:p>
          <a:p>
            <a:r>
              <a:rPr lang="en-US" dirty="0"/>
              <a:t>Universities in more than 60 countries recognize AP in admissions.</a:t>
            </a:r>
          </a:p>
          <a:p>
            <a:r>
              <a:rPr lang="en-US" dirty="0"/>
              <a:t>Most four-year colleges and universities in the U.S. and Canada also grant credit or placement on the basis of successful AP Exam scores.</a:t>
            </a:r>
            <a:r>
              <a:rPr lang="en-US" strike="sngStrike" dirty="0"/>
              <a:t> </a:t>
            </a:r>
          </a:p>
          <a:p>
            <a:r>
              <a:rPr lang="en-US" dirty="0"/>
              <a:t>Research consistently shows that students who receive a score of 3 or higher on AP Exams typically experience greater academic success in university and have higher graduation rates than their non-AP peers.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9959" y="627454"/>
            <a:ext cx="2805884" cy="581698"/>
          </a:xfrm>
        </p:spPr>
        <p:txBody>
          <a:bodyPr/>
          <a:lstStyle/>
          <a:p>
            <a:r>
              <a:rPr lang="en-US" dirty="0"/>
              <a:t>About AP</a:t>
            </a:r>
            <a:r>
              <a:rPr lang="en-US" baseline="30000" dirty="0"/>
              <a:t>®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9539" y="1238396"/>
            <a:ext cx="2806304" cy="895630"/>
          </a:xfrm>
        </p:spPr>
        <p:txBody>
          <a:bodyPr/>
          <a:lstStyle/>
          <a:p>
            <a:r>
              <a:rPr lang="en-US" dirty="0"/>
              <a:t>38 courses, each culminating in a rigorous, standardized exam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14FD6-66C2-4DCC-AF31-437E17327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5618" y="2248242"/>
            <a:ext cx="4196617" cy="30983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573E74-5AF4-477D-91E6-2109DEC080D6}"/>
              </a:ext>
            </a:extLst>
          </p:cNvPr>
          <p:cNvSpPr/>
          <p:nvPr/>
        </p:nvSpPr>
        <p:spPr>
          <a:xfrm>
            <a:off x="349539" y="5460776"/>
            <a:ext cx="3366217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225"/>
              </a:spcAft>
            </a:pPr>
            <a:endParaRPr lang="en-US" sz="900" dirty="0"/>
          </a:p>
          <a:p>
            <a:pPr>
              <a:spcBef>
                <a:spcPts val="0"/>
              </a:spcBef>
              <a:spcAft>
                <a:spcPts val="225"/>
              </a:spcAft>
            </a:pPr>
            <a:r>
              <a:rPr lang="en-US" sz="2400" dirty="0">
                <a:hlinkClick r:id="rId4"/>
              </a:rPr>
              <a:t>What Is AP? – AP Students | College Board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280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C8A70B-3B23-43B0-B41D-4B7943FE33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9C267-FC72-D447-BF05-09A3351C68CB}" type="slidenum">
              <a:rPr lang="en-US" smtClean="0"/>
              <a:t>3</a:t>
            </a:fld>
            <a:endParaRPr lang="en-US" dirty="0"/>
          </a:p>
        </p:txBody>
      </p:sp>
      <p:pic>
        <p:nvPicPr>
          <p:cNvPr id="11" name="Picture 10" descr="Duke_University_Logo.png">
            <a:extLst>
              <a:ext uri="{FF2B5EF4-FFF2-40B4-BE49-F238E27FC236}">
                <a16:creationId xmlns:a16="http://schemas.microsoft.com/office/drawing/2014/main" id="{4F5736C4-14DE-4577-B5E6-C77D5A4678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442" y="3646831"/>
            <a:ext cx="656034" cy="28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GrinnellCollege.jpg">
            <a:extLst>
              <a:ext uri="{FF2B5EF4-FFF2-40B4-BE49-F238E27FC236}">
                <a16:creationId xmlns:a16="http://schemas.microsoft.com/office/drawing/2014/main" id="{861E4488-58EB-4CDE-BD0E-B1F48D5F51C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3544" y="2584793"/>
            <a:ext cx="751284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arvard_logo.jpg">
            <a:extLst>
              <a:ext uri="{FF2B5EF4-FFF2-40B4-BE49-F238E27FC236}">
                <a16:creationId xmlns:a16="http://schemas.microsoft.com/office/drawing/2014/main" id="{BE7A7689-746D-4F4B-BB01-063C9C80075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9316" y="2637181"/>
            <a:ext cx="90011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middlebury_logo_new.gif">
            <a:extLst>
              <a:ext uri="{FF2B5EF4-FFF2-40B4-BE49-F238E27FC236}">
                <a16:creationId xmlns:a16="http://schemas.microsoft.com/office/drawing/2014/main" id="{A73BBD81-3D5C-4DE2-A0C8-863FF485949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6154" y="3646831"/>
            <a:ext cx="959644" cy="42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berkley logo 2.PNG">
            <a:extLst>
              <a:ext uri="{FF2B5EF4-FFF2-40B4-BE49-F238E27FC236}">
                <a16:creationId xmlns:a16="http://schemas.microsoft.com/office/drawing/2014/main" id="{518D36F8-D5B9-4E2E-BA62-65B232C238E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l="4372" t="12498" r="4372" b="15137"/>
          <a:stretch>
            <a:fillRect/>
          </a:stretch>
        </p:blipFill>
        <p:spPr bwMode="auto">
          <a:xfrm>
            <a:off x="360307" y="4192137"/>
            <a:ext cx="1035844" cy="34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800px-University_of_Colorado_at_Boulder_-_.png">
            <a:extLst>
              <a:ext uri="{FF2B5EF4-FFF2-40B4-BE49-F238E27FC236}">
                <a16:creationId xmlns:a16="http://schemas.microsoft.com/office/drawing/2014/main" id="{A35005D2-DE4D-451D-8725-18A0BC152A9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673" y="4835075"/>
            <a:ext cx="984647" cy="32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University_of_Maryland_seal.png">
            <a:extLst>
              <a:ext uri="{FF2B5EF4-FFF2-40B4-BE49-F238E27FC236}">
                <a16:creationId xmlns:a16="http://schemas.microsoft.com/office/drawing/2014/main" id="{8830A744-6051-4250-8831-E40F77E1D94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60832" y="3417040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UNC_Chapel_Hill_Logo.svg.png">
            <a:extLst>
              <a:ext uri="{FF2B5EF4-FFF2-40B4-BE49-F238E27FC236}">
                <a16:creationId xmlns:a16="http://schemas.microsoft.com/office/drawing/2014/main" id="{67229505-C52A-4A6E-B7C8-E8B9C4989B47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4138" y="2538954"/>
            <a:ext cx="1696640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287px-University_of_Southern_California_seal.svg.png">
            <a:extLst>
              <a:ext uri="{FF2B5EF4-FFF2-40B4-BE49-F238E27FC236}">
                <a16:creationId xmlns:a16="http://schemas.microsoft.com/office/drawing/2014/main" id="{10C53BF6-3DC8-4798-80A1-51E58F2EB59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18809" y="3757558"/>
            <a:ext cx="747713" cy="76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University_of_Washington_Seal.png">
            <a:extLst>
              <a:ext uri="{FF2B5EF4-FFF2-40B4-BE49-F238E27FC236}">
                <a16:creationId xmlns:a16="http://schemas.microsoft.com/office/drawing/2014/main" id="{A80BFB05-DB31-4B69-BD2A-F3E7A08754CF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80862" y="4462409"/>
            <a:ext cx="715565" cy="71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BaylorWordmark2.JPG">
            <a:extLst>
              <a:ext uri="{FF2B5EF4-FFF2-40B4-BE49-F238E27FC236}">
                <a16:creationId xmlns:a16="http://schemas.microsoft.com/office/drawing/2014/main" id="{24755840-1884-4B15-B9D1-492961727D3A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66760" y="2888402"/>
            <a:ext cx="1078706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Michigan_State_University_logo.png">
            <a:extLst>
              <a:ext uri="{FF2B5EF4-FFF2-40B4-BE49-F238E27FC236}">
                <a16:creationId xmlns:a16="http://schemas.microsoft.com/office/drawing/2014/main" id="{AB406B64-90CF-4E3E-A093-923F3B665863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5785" y="4844600"/>
            <a:ext cx="127396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Princeton_U_logotype.png">
            <a:extLst>
              <a:ext uri="{FF2B5EF4-FFF2-40B4-BE49-F238E27FC236}">
                <a16:creationId xmlns:a16="http://schemas.microsoft.com/office/drawing/2014/main" id="{74213154-BBB5-4836-875C-EC718BAEC3A3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64379" y="4225475"/>
            <a:ext cx="119776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Purdue.png">
            <a:extLst>
              <a:ext uri="{FF2B5EF4-FFF2-40B4-BE49-F238E27FC236}">
                <a16:creationId xmlns:a16="http://schemas.microsoft.com/office/drawing/2014/main" id="{C4C2AB84-6B3B-4CC3-8274-072842EAB0C4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5785" y="3612302"/>
            <a:ext cx="89296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Stanford_logo.png">
            <a:extLst>
              <a:ext uri="{FF2B5EF4-FFF2-40B4-BE49-F238E27FC236}">
                <a16:creationId xmlns:a16="http://schemas.microsoft.com/office/drawing/2014/main" id="{090DA0D2-4E6F-4101-B4DE-7DC4A125EFB9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10950" y="3664690"/>
            <a:ext cx="1165622" cy="34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tufts logo.gif">
            <a:extLst>
              <a:ext uri="{FF2B5EF4-FFF2-40B4-BE49-F238E27FC236}">
                <a16:creationId xmlns:a16="http://schemas.microsoft.com/office/drawing/2014/main" id="{E845B686-D61B-412F-8D85-A085F0E3740E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993279" y="2793153"/>
            <a:ext cx="720328" cy="30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UPenn_logo.png">
            <a:extLst>
              <a:ext uri="{FF2B5EF4-FFF2-40B4-BE49-F238E27FC236}">
                <a16:creationId xmlns:a16="http://schemas.microsoft.com/office/drawing/2014/main" id="{6847C5E6-F079-4358-8994-CE698648990E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59404" y="4336202"/>
            <a:ext cx="84058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UVa_logo.png">
            <a:extLst>
              <a:ext uri="{FF2B5EF4-FFF2-40B4-BE49-F238E27FC236}">
                <a16:creationId xmlns:a16="http://schemas.microsoft.com/office/drawing/2014/main" id="{352B59DE-AA6C-41E6-8C69-D93E396F0276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623935" y="4771971"/>
            <a:ext cx="10548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U. of Wisconsin.png">
            <a:extLst>
              <a:ext uri="{FF2B5EF4-FFF2-40B4-BE49-F238E27FC236}">
                <a16:creationId xmlns:a16="http://schemas.microsoft.com/office/drawing/2014/main" id="{31B582C0-83A0-4A49-A7D7-D2ED195C6DB2}"/>
              </a:ext>
            </a:extLst>
          </p:cNvPr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183154" y="3100333"/>
            <a:ext cx="1232297" cy="51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Washington u.png">
            <a:extLst>
              <a:ext uri="{FF2B5EF4-FFF2-40B4-BE49-F238E27FC236}">
                <a16:creationId xmlns:a16="http://schemas.microsoft.com/office/drawing/2014/main" id="{42CE1A0A-805D-4958-9C5D-39F388E25DFB}"/>
              </a:ext>
            </a:extLst>
          </p:cNvPr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735376" y="4250197"/>
            <a:ext cx="1038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Yale_logo.png">
            <a:extLst>
              <a:ext uri="{FF2B5EF4-FFF2-40B4-BE49-F238E27FC236}">
                <a16:creationId xmlns:a16="http://schemas.microsoft.com/office/drawing/2014/main" id="{01D157FC-E908-42F8-A2EA-FB09B0222517}"/>
              </a:ext>
            </a:extLst>
          </p:cNvPr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882426" y="4388590"/>
            <a:ext cx="707231" cy="70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D1464C3B-ED1F-7546-B8A1-660CC8C291F4}"/>
              </a:ext>
            </a:extLst>
          </p:cNvPr>
          <p:cNvSpPr txBox="1">
            <a:spLocks/>
          </p:cNvSpPr>
          <p:nvPr/>
        </p:nvSpPr>
        <p:spPr>
          <a:xfrm>
            <a:off x="407161" y="789113"/>
            <a:ext cx="8526287" cy="117657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kern="1200" baseline="0">
                <a:solidFill>
                  <a:schemeClr val="tx1"/>
                </a:solidFill>
                <a:latin typeface="Roboto Slab Regular"/>
                <a:ea typeface="+mn-ea"/>
                <a:cs typeface="Roboto Slab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How AP Courses and Exams Are Developed</a:t>
            </a:r>
          </a:p>
          <a:p>
            <a:r>
              <a:rPr lang="en-US" sz="1500" b="1" dirty="0">
                <a:solidFill>
                  <a:srgbClr val="199DD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University faculty and expert AP</a:t>
            </a:r>
            <a:r>
              <a:rPr lang="en-US" sz="1500" b="1" baseline="30000" dirty="0">
                <a:solidFill>
                  <a:srgbClr val="199DD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500" b="1" dirty="0">
                <a:solidFill>
                  <a:srgbClr val="199DD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teachers design AP courses and exams to ensure</a:t>
            </a:r>
            <a:br>
              <a:rPr lang="en-US" sz="1500" b="1" dirty="0">
                <a:solidFill>
                  <a:srgbClr val="199DD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500" b="1" dirty="0">
                <a:solidFill>
                  <a:srgbClr val="199DD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their alignment with university expectations.</a:t>
            </a:r>
          </a:p>
          <a:p>
            <a:endParaRPr lang="en-US" sz="27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53E20EA-B353-8547-A6C9-EB9C3FE9A87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60307" y="2531597"/>
            <a:ext cx="829880" cy="6216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1A6A8A5-FEE0-8E4B-B091-B164B20AA6A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97490" y="2628792"/>
            <a:ext cx="786761" cy="64371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568596A-B985-FB48-876A-08DA7865329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473581" y="4655290"/>
            <a:ext cx="909638" cy="9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01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E7CEAD-9CD1-4ACF-9CEF-8FAA41965C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9C267-FC72-D447-BF05-09A3351C68CB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63176F72-8360-7047-BD23-0D22366BB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313916"/>
              </p:ext>
            </p:extLst>
          </p:nvPr>
        </p:nvGraphicFramePr>
        <p:xfrm>
          <a:off x="350043" y="1964459"/>
          <a:ext cx="3158181" cy="16620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8699">
                  <a:extLst>
                    <a:ext uri="{9D8B030D-6E8A-4147-A177-3AD203B41FA5}">
                      <a16:colId xmlns:a16="http://schemas.microsoft.com/office/drawing/2014/main" val="1259073657"/>
                    </a:ext>
                  </a:extLst>
                </a:gridCol>
                <a:gridCol w="2139482">
                  <a:extLst>
                    <a:ext uri="{9D8B030D-6E8A-4147-A177-3AD203B41FA5}">
                      <a16:colId xmlns:a16="http://schemas.microsoft.com/office/drawing/2014/main" val="2087375676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Final score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Description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010306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</a:p>
                  </a:txBody>
                  <a:tcPr marL="68580" marR="68580" marT="34290" marB="34290">
                    <a:solidFill>
                      <a:srgbClr val="83D3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Extremely well qualified</a:t>
                      </a:r>
                    </a:p>
                  </a:txBody>
                  <a:tcPr marL="68580" marR="68580" marT="34290" marB="34290">
                    <a:solidFill>
                      <a:srgbClr val="83D3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036662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</a:t>
                      </a:r>
                    </a:p>
                  </a:txBody>
                  <a:tcPr marL="68580" marR="68580" marT="34290" marB="34290">
                    <a:solidFill>
                      <a:srgbClr val="83D3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Well qualified</a:t>
                      </a:r>
                    </a:p>
                  </a:txBody>
                  <a:tcPr marL="68580" marR="68580" marT="34290" marB="34290">
                    <a:solidFill>
                      <a:srgbClr val="83D3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652285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</a:p>
                  </a:txBody>
                  <a:tcPr marL="68580" marR="68580" marT="34290" marB="34290">
                    <a:solidFill>
                      <a:srgbClr val="83D3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Qualified</a:t>
                      </a:r>
                    </a:p>
                  </a:txBody>
                  <a:tcPr marL="68580" marR="68580" marT="34290" marB="34290">
                    <a:solidFill>
                      <a:srgbClr val="83D3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6550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 marL="68580" marR="68580" marT="34290" marB="34290">
                    <a:solidFill>
                      <a:srgbClr val="83D3FF">
                        <a:alpha val="2039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Possibly qualified</a:t>
                      </a:r>
                    </a:p>
                  </a:txBody>
                  <a:tcPr marL="68580" marR="68580" marT="34290" marB="34290">
                    <a:solidFill>
                      <a:srgbClr val="83D3FF">
                        <a:alpha val="2039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2767"/>
                  </a:ext>
                </a:extLst>
              </a:tr>
              <a:tr h="32858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 marL="68580" marR="68580" marT="34290" marB="34290">
                    <a:solidFill>
                      <a:srgbClr val="83D3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No recommendation</a:t>
                      </a:r>
                    </a:p>
                  </a:txBody>
                  <a:tcPr marL="68580" marR="68580" marT="34290" marB="34290">
                    <a:solidFill>
                      <a:srgbClr val="83D3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031312"/>
                  </a:ext>
                </a:extLst>
              </a:tr>
            </a:tbl>
          </a:graphicData>
        </a:graphic>
      </p:graphicFrame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43DA2BE2-A8FF-204F-8378-23F288C593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57954" y="1964459"/>
            <a:ext cx="4114922" cy="2303583"/>
          </a:xfrm>
        </p:spPr>
        <p:txBody>
          <a:bodyPr lIns="0" tIns="0" rIns="0" bIns="0"/>
          <a:lstStyle/>
          <a:p>
            <a:pPr>
              <a:spcBef>
                <a:spcPts val="1350"/>
              </a:spcBef>
              <a:buFont typeface="Wingdings" pitchFamily="2" charset="2"/>
              <a:buChar char="§"/>
            </a:pPr>
            <a:r>
              <a:rPr lang="en-US" sz="1350" dirty="0"/>
              <a:t>AP</a:t>
            </a:r>
            <a:r>
              <a:rPr lang="en-US" sz="1350" baseline="30000" dirty="0"/>
              <a:t>®</a:t>
            </a:r>
            <a:r>
              <a:rPr lang="en-US" sz="1350" dirty="0"/>
              <a:t> Exams are administered over </a:t>
            </a:r>
            <a:r>
              <a:rPr lang="en-US" sz="1350" b="1" dirty="0"/>
              <a:t>two weeks </a:t>
            </a:r>
            <a:br>
              <a:rPr lang="en-US" sz="1350" b="1" dirty="0"/>
            </a:br>
            <a:r>
              <a:rPr lang="en-US" sz="1350" b="1" dirty="0"/>
              <a:t>in May </a:t>
            </a:r>
            <a:r>
              <a:rPr lang="en-US" sz="1350" dirty="0"/>
              <a:t>every year. </a:t>
            </a:r>
          </a:p>
          <a:p>
            <a:pPr>
              <a:spcBef>
                <a:spcPts val="1350"/>
              </a:spcBef>
              <a:buFont typeface="Wingdings" pitchFamily="2" charset="2"/>
              <a:buChar char="§"/>
            </a:pPr>
            <a:r>
              <a:rPr lang="en-US" sz="1350" dirty="0"/>
              <a:t>An </a:t>
            </a:r>
            <a:r>
              <a:rPr lang="en-US" sz="1350" b="1" dirty="0"/>
              <a:t>AP score </a:t>
            </a:r>
            <a:r>
              <a:rPr lang="en-US" sz="1350" dirty="0"/>
              <a:t>is a weighted combination of </a:t>
            </a:r>
            <a:br>
              <a:rPr lang="en-US" sz="1350" dirty="0"/>
            </a:br>
            <a:r>
              <a:rPr lang="en-US" sz="1350" dirty="0"/>
              <a:t>a student’s scores on the free-response and </a:t>
            </a:r>
            <a:br>
              <a:rPr lang="en-US" sz="1350" dirty="0"/>
            </a:br>
            <a:r>
              <a:rPr lang="en-US" sz="1350" dirty="0"/>
              <a:t>multiple-choice sections of the exam. </a:t>
            </a:r>
          </a:p>
          <a:p>
            <a:pPr>
              <a:spcBef>
                <a:spcPts val="1350"/>
              </a:spcBef>
              <a:buFont typeface="Wingdings" pitchFamily="2" charset="2"/>
              <a:buChar char="§"/>
            </a:pPr>
            <a:r>
              <a:rPr lang="en-US" sz="1350" dirty="0"/>
              <a:t>Most colleges and universities in the U.S. </a:t>
            </a:r>
            <a:br>
              <a:rPr lang="en-US" sz="1350" dirty="0"/>
            </a:br>
            <a:r>
              <a:rPr lang="en-US" sz="1350" dirty="0"/>
              <a:t>and many in Canada grant credit and placement </a:t>
            </a:r>
            <a:br>
              <a:rPr lang="en-US" sz="1350" dirty="0"/>
            </a:br>
            <a:r>
              <a:rPr lang="en-US" sz="1350" dirty="0"/>
              <a:t>for scores of 3, 4, or 5; allowing students to skip the equivalent course once they get to college. </a:t>
            </a:r>
          </a:p>
          <a:p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0F39454-824C-4A42-A8F5-AB276FA44122}"/>
              </a:ext>
            </a:extLst>
          </p:cNvPr>
          <p:cNvSpPr txBox="1">
            <a:spLocks/>
          </p:cNvSpPr>
          <p:nvPr/>
        </p:nvSpPr>
        <p:spPr>
          <a:xfrm>
            <a:off x="350043" y="831730"/>
            <a:ext cx="6637556" cy="67132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kern="1200" baseline="0">
                <a:solidFill>
                  <a:schemeClr val="tx1"/>
                </a:solidFill>
                <a:latin typeface="Roboto Slab Regular"/>
                <a:ea typeface="+mn-ea"/>
                <a:cs typeface="Roboto Slab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AP Administration &amp; Scores</a:t>
            </a:r>
          </a:p>
          <a:p>
            <a:r>
              <a:rPr lang="en-US" sz="1500" b="1" dirty="0">
                <a:solidFill>
                  <a:srgbClr val="199DD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 Scores are standardized measure of mastery.</a:t>
            </a:r>
          </a:p>
          <a:p>
            <a:endParaRPr lang="en-US" sz="2700" dirty="0"/>
          </a:p>
          <a:p>
            <a:endParaRPr lang="en-US" sz="27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84838-200E-9045-AD2C-FFA1B114D96B}"/>
              </a:ext>
            </a:extLst>
          </p:cNvPr>
          <p:cNvSpPr/>
          <p:nvPr/>
        </p:nvSpPr>
        <p:spPr>
          <a:xfrm>
            <a:off x="350043" y="4268042"/>
            <a:ext cx="4007911" cy="47320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825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“Qualified” </a:t>
            </a:r>
            <a:r>
              <a:rPr lang="en-US" sz="82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means that students have proven themselves </a:t>
            </a:r>
            <a:br>
              <a:rPr lang="en-US" sz="82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7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capable</a:t>
            </a:r>
            <a:r>
              <a:rPr lang="en-US" sz="82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doing the work of an introductory-level course in </a:t>
            </a:r>
            <a:br>
              <a:rPr lang="en-US" sz="82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82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particular subject at university.</a:t>
            </a:r>
          </a:p>
        </p:txBody>
      </p:sp>
    </p:spTree>
    <p:extLst>
      <p:ext uri="{BB962C8B-B14F-4D97-AF65-F5344CB8AC3E}">
        <p14:creationId xmlns:p14="http://schemas.microsoft.com/office/powerpoint/2010/main" val="421218443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21F6B7E-C803-8936-6C97-7214C29B5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119" y="555808"/>
            <a:ext cx="5220023" cy="5800541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https://unb.ca/admissions/transfer-credits.html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Advanced Placement (AP) | Future Students (utoronto.ca)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Advanced Placement (AP) transfer credits | Undergraduate Programs | University of Waterloo (uwaterloo.ca)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6"/>
              </a:rPr>
              <a:t>Advanced Placement Students | Desautels Faculty of Management - McGill University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7"/>
              </a:rPr>
              <a:t>Advanced Placement students - UBC | Undergraduate Programs and Admissions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8"/>
              </a:rPr>
              <a:t>Transfer/Advanced Standing Credit - AP - Undergraduate Admissions - Undergraduate Admissions - Carleton University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hlinkClick r:id="rId9"/>
              </a:rPr>
              <a:t>AP Applicants - Admissions - Dalhousie University</a:t>
            </a:r>
            <a:endParaRPr lang="en-US" dirty="0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4E8E7BA3-74D4-2262-B4FA-368017A40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61582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AP Courses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and Universities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9D73493-C3C7-AD6B-1116-089C820969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043" y="1692279"/>
            <a:ext cx="2805799" cy="4244239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rgbClr val="007FA3"/>
                </a:solidFill>
                <a:effectLst/>
                <a:latin typeface="ProximaNovaA-Thin"/>
              </a:rPr>
              <a:t> </a:t>
            </a:r>
          </a:p>
          <a:p>
            <a:pPr algn="l"/>
            <a:r>
              <a:rPr lang="en-US" sz="2400" b="0" i="0" dirty="0">
                <a:solidFill>
                  <a:srgbClr val="007FA3"/>
                </a:solidFill>
                <a:effectLst/>
                <a:latin typeface="ProximaNovaA-Thin"/>
              </a:rPr>
              <a:t>Advanced Placement </a:t>
            </a:r>
          </a:p>
          <a:p>
            <a:pPr algn="l"/>
            <a:r>
              <a:rPr lang="en-US" sz="2400" b="0" i="0" dirty="0">
                <a:solidFill>
                  <a:srgbClr val="2D2D2D"/>
                </a:solidFill>
                <a:effectLst/>
                <a:latin typeface="ProximaNovaA-Regular"/>
              </a:rPr>
              <a:t>Newly admitted students who have completed AP courses in high school may be eligible for advanced standing (transfer credit) toward their studies.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F753A-62BE-E332-40CA-A264F22CEF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5C3C338-444B-4108-8C51-03C3C0F24335}" type="slidenum">
              <a:rPr lang="en-US" alt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5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E7CEAD-9CD1-4ACF-9CEF-8FAA41965C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9C267-FC72-D447-BF05-09A3351C68CB}" type="slidenum">
              <a:rPr lang="en-US" smtClean="0"/>
              <a:t>6</a:t>
            </a:fld>
            <a:endParaRPr lang="en-US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43DA2BE2-A8FF-204F-8378-23F288C59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43" y="1503058"/>
            <a:ext cx="8412957" cy="4853291"/>
          </a:xfrm>
        </p:spPr>
        <p:txBody>
          <a:bodyPr lIns="0" tIns="0" rIns="0" bIns="0"/>
          <a:lstStyle/>
          <a:p>
            <a:pPr>
              <a:spcBef>
                <a:spcPts val="1350"/>
              </a:spcBef>
              <a:buFont typeface="Wingdings" pitchFamily="2" charset="2"/>
              <a:buChar char="§"/>
            </a:pPr>
            <a:r>
              <a:rPr lang="en-US" sz="2500" dirty="0"/>
              <a:t>AP Biology</a:t>
            </a:r>
          </a:p>
          <a:p>
            <a:pPr>
              <a:spcBef>
                <a:spcPts val="1350"/>
              </a:spcBef>
              <a:buFont typeface="Wingdings" pitchFamily="2" charset="2"/>
              <a:buChar char="§"/>
            </a:pPr>
            <a:r>
              <a:rPr lang="en-US" sz="2500" dirty="0"/>
              <a:t>AP Calculus (limited space – application needed)</a:t>
            </a:r>
            <a:br>
              <a:rPr lang="en-US" sz="2500" dirty="0"/>
            </a:br>
            <a:r>
              <a:rPr lang="en-US" sz="2500" dirty="0"/>
              <a:t>(Pre-Calculus 120A/B with AP Calculus – 3 credits over 2 semesters)</a:t>
            </a:r>
          </a:p>
          <a:p>
            <a:pPr>
              <a:spcBef>
                <a:spcPts val="1350"/>
              </a:spcBef>
              <a:buFont typeface="Wingdings" pitchFamily="2" charset="2"/>
              <a:buChar char="§"/>
            </a:pPr>
            <a:r>
              <a:rPr lang="en-US" sz="2500" dirty="0"/>
              <a:t>AP Psychology</a:t>
            </a:r>
          </a:p>
          <a:p>
            <a:pPr>
              <a:spcBef>
                <a:spcPts val="1350"/>
              </a:spcBef>
              <a:buFont typeface="Wingdings" pitchFamily="2" charset="2"/>
              <a:buChar char="§"/>
            </a:pPr>
            <a:r>
              <a:rPr lang="en-US" sz="2500" dirty="0"/>
              <a:t>AP Physics 1 (121)/ AP Physics 2 (2</a:t>
            </a:r>
            <a:r>
              <a:rPr lang="en-US" sz="2500" baseline="30000" dirty="0"/>
              <a:t>nd</a:t>
            </a:r>
            <a:r>
              <a:rPr lang="en-US" sz="2500" dirty="0"/>
              <a:t> one is not running)</a:t>
            </a:r>
          </a:p>
          <a:p>
            <a:pPr>
              <a:spcBef>
                <a:spcPts val="1350"/>
              </a:spcBef>
              <a:buFont typeface="Wingdings" pitchFamily="2" charset="2"/>
              <a:buChar char="§"/>
            </a:pPr>
            <a:r>
              <a:rPr lang="en-US" sz="2500" dirty="0"/>
              <a:t>AP Statistics  (not running due to low numbers)</a:t>
            </a:r>
          </a:p>
          <a:p>
            <a:pPr>
              <a:spcBef>
                <a:spcPts val="1350"/>
              </a:spcBef>
              <a:buFont typeface="Wingdings" pitchFamily="2" charset="2"/>
              <a:buChar char="§"/>
            </a:pPr>
            <a:r>
              <a:rPr lang="en-US" sz="2500" dirty="0"/>
              <a:t>AP World History</a:t>
            </a:r>
          </a:p>
          <a:p>
            <a:pPr>
              <a:spcBef>
                <a:spcPts val="1350"/>
              </a:spcBef>
              <a:buFont typeface="Wingdings" pitchFamily="2" charset="2"/>
              <a:buChar char="§"/>
            </a:pPr>
            <a:r>
              <a:rPr lang="en-US" sz="2500" dirty="0"/>
              <a:t>AP English Language/Literature and Composition (not running due to low numbers)</a:t>
            </a:r>
          </a:p>
          <a:p>
            <a:pPr>
              <a:spcBef>
                <a:spcPts val="1350"/>
              </a:spcBef>
              <a:buFont typeface="Wingdings" pitchFamily="2" charset="2"/>
              <a:buChar char="§"/>
            </a:pPr>
            <a:endParaRPr lang="en-US" sz="3200" dirty="0"/>
          </a:p>
          <a:p>
            <a:pPr marL="0" indent="0">
              <a:spcBef>
                <a:spcPts val="1350"/>
              </a:spcBef>
              <a:buNone/>
            </a:pPr>
            <a:endParaRPr lang="en-US" sz="320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0F39454-824C-4A42-A8F5-AB276FA44122}"/>
              </a:ext>
            </a:extLst>
          </p:cNvPr>
          <p:cNvSpPr txBox="1">
            <a:spLocks/>
          </p:cNvSpPr>
          <p:nvPr/>
        </p:nvSpPr>
        <p:spPr>
          <a:xfrm>
            <a:off x="350043" y="501652"/>
            <a:ext cx="6637556" cy="1001406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kern="1200" baseline="0">
                <a:solidFill>
                  <a:schemeClr val="tx1"/>
                </a:solidFill>
                <a:latin typeface="Roboto Slab Regular"/>
                <a:ea typeface="+mn-ea"/>
                <a:cs typeface="Roboto Slab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AP Courses for 2024-2025</a:t>
            </a:r>
          </a:p>
          <a:p>
            <a:r>
              <a:rPr lang="en-US" sz="1500" b="1" dirty="0">
                <a:solidFill>
                  <a:srgbClr val="199DD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Currently being offered:</a:t>
            </a:r>
          </a:p>
          <a:p>
            <a:endParaRPr lang="en-US" sz="2700" dirty="0"/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64917664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E7CEAD-9CD1-4ACF-9CEF-8FAA41965C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9C267-FC72-D447-BF05-09A3351C68CB}" type="slidenum">
              <a:rPr lang="en-US" smtClean="0"/>
              <a:t>7</a:t>
            </a:fld>
            <a:endParaRPr lang="en-US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43DA2BE2-A8FF-204F-8378-23F288C59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43" y="1964459"/>
            <a:ext cx="8412957" cy="3956839"/>
          </a:xfrm>
        </p:spPr>
        <p:txBody>
          <a:bodyPr lIns="0" tIns="0" rIns="0" bIns="0"/>
          <a:lstStyle/>
          <a:p>
            <a:pPr>
              <a:spcBef>
                <a:spcPts val="135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 AP Chemistry  (No physical lab component)</a:t>
            </a:r>
          </a:p>
          <a:p>
            <a:pPr>
              <a:spcBef>
                <a:spcPts val="135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 AP Computer Science A</a:t>
            </a:r>
          </a:p>
          <a:p>
            <a:pPr>
              <a:spcBef>
                <a:spcPts val="135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 AP US History</a:t>
            </a:r>
          </a:p>
          <a:p>
            <a:pPr>
              <a:spcBef>
                <a:spcPts val="135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 AP Micro/Macro Economics</a:t>
            </a:r>
          </a:p>
          <a:p>
            <a:pPr>
              <a:spcBef>
                <a:spcPts val="135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 AP Environmental Science</a:t>
            </a:r>
          </a:p>
          <a:p>
            <a:pPr>
              <a:spcBef>
                <a:spcPts val="135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Statistics/physics 2/ English Lit or Lang</a:t>
            </a:r>
          </a:p>
          <a:p>
            <a:pPr marL="0" indent="0">
              <a:spcBef>
                <a:spcPts val="1350"/>
              </a:spcBef>
              <a:buNone/>
            </a:pPr>
            <a:endParaRPr lang="en-US" sz="3200" dirty="0"/>
          </a:p>
          <a:p>
            <a:pPr marL="0" indent="0">
              <a:spcBef>
                <a:spcPts val="1350"/>
              </a:spcBef>
              <a:buNone/>
            </a:pPr>
            <a:r>
              <a:rPr lang="en-US" sz="3200" dirty="0"/>
              <a:t>  </a:t>
            </a:r>
            <a:r>
              <a:rPr lang="en-US" sz="3200" dirty="0">
                <a:solidFill>
                  <a:srgbClr val="FF0000"/>
                </a:solidFill>
              </a:rPr>
              <a:t>***You must register for these through me***</a:t>
            </a:r>
          </a:p>
          <a:p>
            <a:pPr marL="0" indent="0">
              <a:spcBef>
                <a:spcPts val="1350"/>
              </a:spcBef>
              <a:buNone/>
            </a:pPr>
            <a:endParaRPr lang="en-US" sz="320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0F39454-824C-4A42-A8F5-AB276FA44122}"/>
              </a:ext>
            </a:extLst>
          </p:cNvPr>
          <p:cNvSpPr txBox="1">
            <a:spLocks/>
          </p:cNvSpPr>
          <p:nvPr/>
        </p:nvSpPr>
        <p:spPr>
          <a:xfrm>
            <a:off x="350042" y="381000"/>
            <a:ext cx="8412957" cy="112205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kern="1200" baseline="0">
                <a:solidFill>
                  <a:schemeClr val="tx1"/>
                </a:solidFill>
                <a:latin typeface="Roboto Slab Regular"/>
                <a:ea typeface="+mn-ea"/>
                <a:cs typeface="Roboto Slab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AP “Exam Only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</a:rPr>
              <a:t>” means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that you study on your own.  There is no teacher involvement (can offer a personal interest credit in grade 11/12)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Examples: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85666044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0463C8-FF2A-164D-1963-98C116C23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9C267-FC72-D447-BF05-09A3351C68CB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59596-CB3E-C252-ABD6-3EA5C10AD0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044" y="1149937"/>
            <a:ext cx="6528551" cy="415498"/>
          </a:xfrm>
        </p:spPr>
        <p:txBody>
          <a:bodyPr/>
          <a:lstStyle/>
          <a:p>
            <a:r>
              <a:rPr lang="en-US" dirty="0"/>
              <a:t>Please email </a:t>
            </a:r>
            <a:r>
              <a:rPr lang="en-US" dirty="0">
                <a:hlinkClick r:id="rId3"/>
              </a:rPr>
              <a:t>diane.langille@nbed.nb.ca</a:t>
            </a:r>
            <a:r>
              <a:rPr lang="en-US" dirty="0"/>
              <a:t> if you have any other questions.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2D12F-A5DF-A3E9-9586-984739B04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44" y="1573629"/>
            <a:ext cx="3663014" cy="4782721"/>
          </a:xfrm>
        </p:spPr>
        <p:txBody>
          <a:bodyPr/>
          <a:lstStyle/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Exams taken as “Exam Only” must be organized in September if you plan to do it as a Personal Interest Course during school hours.  You may also do an AP course as an 11</a:t>
            </a:r>
            <a:r>
              <a:rPr lang="en-US" sz="1600" baseline="30000" dirty="0"/>
              <a:t>th</a:t>
            </a:r>
            <a:r>
              <a:rPr lang="en-US" sz="1600" dirty="0"/>
              <a:t> course outside of school hours.  Both these options must be paid for by mid-November. </a:t>
            </a:r>
            <a:r>
              <a:rPr lang="en-US" sz="1600" b="1" u="sng" dirty="0"/>
              <a:t>This must be approved by your guidance counsellor ahead of time.</a:t>
            </a:r>
          </a:p>
          <a:p>
            <a:endParaRPr lang="en-US" sz="1600" dirty="0"/>
          </a:p>
          <a:p>
            <a:r>
              <a:rPr lang="en-US" sz="1600" dirty="0"/>
              <a:t>Exam taken with a class and teacher assigned during semester 2 are organized and paid for in February.  Forms will be distributed to the class in February.  Payment will be due early March.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04EEC2-E0D1-8F87-2B52-5C97E1DE339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sz="1600" dirty="0"/>
              <a:t>Each exam costs $150.00.  $55.00 is a non-refundable deposit.  If you decide not to write the exam, you will not get this money back.  $95.00 is the balance which will be refunded if you decide not to take the exam.</a:t>
            </a:r>
          </a:p>
          <a:p>
            <a:endParaRPr lang="en-US" sz="1600" dirty="0"/>
          </a:p>
          <a:p>
            <a:r>
              <a:rPr lang="en-US" sz="1600" dirty="0"/>
              <a:t>There is an extra fee of $40.00 if you do not register on time.</a:t>
            </a:r>
          </a:p>
          <a:p>
            <a:endParaRPr lang="en-US" sz="1600" dirty="0"/>
          </a:p>
          <a:p>
            <a:r>
              <a:rPr lang="en-US" sz="1600" dirty="0"/>
              <a:t>You can take an AP course in grade 10, 11, and/or 12.  AP courses we offer in the classroom cannot be taken as :exam only” except in exceptional cases.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1D130D-794A-AEA4-412A-8A17F5C5F0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dirty="0"/>
              <a:t>General Information:</a:t>
            </a:r>
          </a:p>
        </p:txBody>
      </p:sp>
    </p:spTree>
    <p:extLst>
      <p:ext uri="{BB962C8B-B14F-4D97-AF65-F5344CB8AC3E}">
        <p14:creationId xmlns:p14="http://schemas.microsoft.com/office/powerpoint/2010/main" val="272695783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BED318-333A-CCEC-A3CC-7173E43DB3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9C267-FC72-D447-BF05-09A3351C68CB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A8D0D1-B9F4-3ECA-0F4F-499D1473D2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356716421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Content Slide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Content Slide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Content Slide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Content Slide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Content Slide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Content Slide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Title Slide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1_Content Slides">
  <a:themeElements>
    <a:clrScheme name="CB-Blue-K-12">
      <a:dk1>
        <a:srgbClr val="1E1E1E"/>
      </a:dk1>
      <a:lt1>
        <a:srgbClr val="FFFFFF"/>
      </a:lt1>
      <a:dk2>
        <a:srgbClr val="505050"/>
      </a:dk2>
      <a:lt2>
        <a:srgbClr val="DCDCDC"/>
      </a:lt2>
      <a:accent1>
        <a:srgbClr val="009CDE"/>
      </a:accent1>
      <a:accent2>
        <a:srgbClr val="71C5E8"/>
      </a:accent2>
      <a:accent3>
        <a:srgbClr val="E57200"/>
      </a:accent3>
      <a:accent4>
        <a:srgbClr val="AF2D8A"/>
      </a:accent4>
      <a:accent5>
        <a:srgbClr val="1E1E1E"/>
      </a:accent5>
      <a:accent6>
        <a:srgbClr val="1E1E1E"/>
      </a:accent6>
      <a:hlink>
        <a:srgbClr val="006298"/>
      </a:hlink>
      <a:folHlink>
        <a:srgbClr val="E8796D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_Section Divider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2_Content Slide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. Statem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. Content Slide - No Side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itle Slide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ontent Slide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ection Divider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ontent Slide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Content Slide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Content Slide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32641</TotalTime>
  <Words>1128</Words>
  <Application>Microsoft Office PowerPoint</Application>
  <PresentationFormat>On-screen Show (4:3)</PresentationFormat>
  <Paragraphs>108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9</vt:i4>
      </vt:variant>
    </vt:vector>
  </HeadingPairs>
  <TitlesOfParts>
    <vt:vector size="38" baseType="lpstr">
      <vt:lpstr>Arial</vt:lpstr>
      <vt:lpstr>Berlin Sans FB Demi</vt:lpstr>
      <vt:lpstr>Calibri</vt:lpstr>
      <vt:lpstr>Calibri Light</vt:lpstr>
      <vt:lpstr>ProximaNovaA-Regular</vt:lpstr>
      <vt:lpstr>ProximaNovaA-Thin</vt:lpstr>
      <vt:lpstr>Roboto</vt:lpstr>
      <vt:lpstr>Roboto Slab</vt:lpstr>
      <vt:lpstr>Roboto Slab Regular</vt:lpstr>
      <vt:lpstr>Webdings</vt:lpstr>
      <vt:lpstr>Wingdings</vt:lpstr>
      <vt:lpstr>1_Content Slides</vt:lpstr>
      <vt:lpstr>3. Statement Slides</vt:lpstr>
      <vt:lpstr>5. Content Slide - No Sidebar</vt:lpstr>
      <vt:lpstr>Title Slides</vt:lpstr>
      <vt:lpstr>2_Content Slides</vt:lpstr>
      <vt:lpstr>Section Dividers</vt:lpstr>
      <vt:lpstr>3_Content Slides</vt:lpstr>
      <vt:lpstr>4_Content Slides</vt:lpstr>
      <vt:lpstr>5_Content Slides</vt:lpstr>
      <vt:lpstr>6_Content Slides</vt:lpstr>
      <vt:lpstr>7_Content Slides</vt:lpstr>
      <vt:lpstr>8_Content Slides</vt:lpstr>
      <vt:lpstr>9_Content Slides</vt:lpstr>
      <vt:lpstr>10_Content Slides</vt:lpstr>
      <vt:lpstr>1_Title Slides</vt:lpstr>
      <vt:lpstr>11_Content Slides</vt:lpstr>
      <vt:lpstr>1_Section Dividers</vt:lpstr>
      <vt:lpstr>12_Content Slides</vt:lpstr>
      <vt:lpstr>AP College Board Courses Fredericton High</vt:lpstr>
      <vt:lpstr>About AP®</vt:lpstr>
      <vt:lpstr>PowerPoint Presentation</vt:lpstr>
      <vt:lpstr>PowerPoint Presentation</vt:lpstr>
      <vt:lpstr>AP Courses  and Universities</vt:lpstr>
      <vt:lpstr>PowerPoint Presentation</vt:lpstr>
      <vt:lpstr>PowerPoint Presentation</vt:lpstr>
      <vt:lpstr>PowerPoint Presentation</vt:lpstr>
      <vt:lpstr>PowerPoint Presentation</vt:lpstr>
    </vt:vector>
  </TitlesOfParts>
  <Company>The College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use</dc:title>
  <dc:creator>build</dc:creator>
  <cp:lastModifiedBy>Smeltzer, Harmony    (ASD-W)</cp:lastModifiedBy>
  <cp:revision>2887</cp:revision>
  <cp:lastPrinted>2022-03-21T18:57:09Z</cp:lastPrinted>
  <dcterms:created xsi:type="dcterms:W3CDTF">2017-05-04T20:58:12Z</dcterms:created>
  <dcterms:modified xsi:type="dcterms:W3CDTF">2024-10-02T16:17:56Z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0fb5d5e-95f5-41a1-be17-5e4a939e6e30_Enabled">
    <vt:lpwstr>True</vt:lpwstr>
  </property>
  <property fmtid="{D5CDD505-2E9C-101B-9397-08002B2CF9AE}" pid="3" name="MSIP_Label_c0fb5d5e-95f5-41a1-be17-5e4a939e6e30_SiteId">
    <vt:lpwstr>7530bded-fd6e-4f58-b5d2-ea681eb07663</vt:lpwstr>
  </property>
  <property fmtid="{D5CDD505-2E9C-101B-9397-08002B2CF9AE}" pid="4" name="MSIP_Label_c0fb5d5e-95f5-41a1-be17-5e4a939e6e30_Owner">
    <vt:lpwstr>dkameda@Collegeboard.org</vt:lpwstr>
  </property>
  <property fmtid="{D5CDD505-2E9C-101B-9397-08002B2CF9AE}" pid="5" name="MSIP_Label_c0fb5d5e-95f5-41a1-be17-5e4a939e6e30_SetDate">
    <vt:lpwstr>2019-02-14T20:52:30.4720000Z</vt:lpwstr>
  </property>
  <property fmtid="{D5CDD505-2E9C-101B-9397-08002B2CF9AE}" pid="6" name="MSIP_Label_c0fb5d5e-95f5-41a1-be17-5e4a939e6e30_Name">
    <vt:lpwstr>Public</vt:lpwstr>
  </property>
  <property fmtid="{D5CDD505-2E9C-101B-9397-08002B2CF9AE}" pid="7" name="MSIP_Label_c0fb5d5e-95f5-41a1-be17-5e4a939e6e30_Application">
    <vt:lpwstr>Microsoft Azure Information Protection</vt:lpwstr>
  </property>
  <property fmtid="{D5CDD505-2E9C-101B-9397-08002B2CF9AE}" pid="8" name="MSIP_Label_c0fb5d5e-95f5-41a1-be17-5e4a939e6e30_Extended_MSFT_Method">
    <vt:lpwstr>Manual</vt:lpwstr>
  </property>
  <property fmtid="{D5CDD505-2E9C-101B-9397-08002B2CF9AE}" pid="9" name="Sensitivity">
    <vt:lpwstr>Public</vt:lpwstr>
  </property>
</Properties>
</file>