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422" r:id="rId3"/>
    <p:sldId id="421" r:id="rId4"/>
    <p:sldId id="301" r:id="rId5"/>
    <p:sldId id="420" r:id="rId6"/>
    <p:sldId id="416" r:id="rId7"/>
    <p:sldId id="265" r:id="rId8"/>
    <p:sldId id="289" r:id="rId9"/>
    <p:sldId id="288" r:id="rId10"/>
    <p:sldId id="269" r:id="rId11"/>
    <p:sldId id="426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6E2A8E-AA9C-4710-9147-D5C9B254416F}" v="10" dt="2024-02-28T16:46:26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8E885-331A-47D9-9C32-66D291A15FE0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8900446-C9E5-4D36-8265-ACFAE08BFABA}">
      <dgm:prSet/>
      <dgm:spPr/>
      <dgm:t>
        <a:bodyPr/>
        <a:lstStyle/>
        <a:p>
          <a:r>
            <a:rPr lang="en-US"/>
            <a:t>Advanced Comp. Aid Drafting 120</a:t>
          </a:r>
        </a:p>
      </dgm:t>
    </dgm:pt>
    <dgm:pt modelId="{D57C9995-64DD-434E-9414-6BA3875D3522}" type="parTrans" cxnId="{5E96CEDE-A301-40AF-A8E8-259AC7EDD7C8}">
      <dgm:prSet/>
      <dgm:spPr/>
      <dgm:t>
        <a:bodyPr/>
        <a:lstStyle/>
        <a:p>
          <a:endParaRPr lang="en-US"/>
        </a:p>
      </dgm:t>
    </dgm:pt>
    <dgm:pt modelId="{3606AFAC-475D-4CE4-9A7E-1F83DA664FF0}" type="sibTrans" cxnId="{5E96CEDE-A301-40AF-A8E8-259AC7EDD7C8}">
      <dgm:prSet/>
      <dgm:spPr/>
      <dgm:t>
        <a:bodyPr/>
        <a:lstStyle/>
        <a:p>
          <a:endParaRPr lang="en-US"/>
        </a:p>
      </dgm:t>
    </dgm:pt>
    <dgm:pt modelId="{27E0A03F-C340-4323-A0EA-13950F046671}">
      <dgm:prSet/>
      <dgm:spPr/>
      <dgm:t>
        <a:bodyPr/>
        <a:lstStyle/>
        <a:p>
          <a:r>
            <a:rPr lang="en-US"/>
            <a:t>Advanced Keyboarding 110</a:t>
          </a:r>
        </a:p>
      </dgm:t>
    </dgm:pt>
    <dgm:pt modelId="{DA5E61FE-811C-4754-BAB5-876B81231AB6}" type="parTrans" cxnId="{17FAB472-1AC3-405B-A43A-38111B5CBEDC}">
      <dgm:prSet/>
      <dgm:spPr/>
      <dgm:t>
        <a:bodyPr/>
        <a:lstStyle/>
        <a:p>
          <a:endParaRPr lang="en-US"/>
        </a:p>
      </dgm:t>
    </dgm:pt>
    <dgm:pt modelId="{68904534-8D0B-4016-9BF3-78A2316A7F74}" type="sibTrans" cxnId="{17FAB472-1AC3-405B-A43A-38111B5CBEDC}">
      <dgm:prSet/>
      <dgm:spPr/>
      <dgm:t>
        <a:bodyPr/>
        <a:lstStyle/>
        <a:p>
          <a:endParaRPr lang="en-US"/>
        </a:p>
      </dgm:t>
    </dgm:pt>
    <dgm:pt modelId="{CCE9B187-C5FF-47F0-AC52-5D8EBAE80A75}">
      <dgm:prSet/>
      <dgm:spPr/>
      <dgm:t>
        <a:bodyPr/>
        <a:lstStyle/>
        <a:p>
          <a:r>
            <a:rPr lang="en-US"/>
            <a:t>Art in Atlantic Canada 110</a:t>
          </a:r>
        </a:p>
      </dgm:t>
    </dgm:pt>
    <dgm:pt modelId="{65ECD85B-F04E-434B-B1F6-9BCD10CF737F}" type="parTrans" cxnId="{59D8C0ED-4A8A-4ABB-BCF1-B99309FD3032}">
      <dgm:prSet/>
      <dgm:spPr/>
      <dgm:t>
        <a:bodyPr/>
        <a:lstStyle/>
        <a:p>
          <a:endParaRPr lang="en-US"/>
        </a:p>
      </dgm:t>
    </dgm:pt>
    <dgm:pt modelId="{92CF01BB-FC14-4261-B65A-E39274696EE6}" type="sibTrans" cxnId="{59D8C0ED-4A8A-4ABB-BCF1-B99309FD3032}">
      <dgm:prSet/>
      <dgm:spPr/>
      <dgm:t>
        <a:bodyPr/>
        <a:lstStyle/>
        <a:p>
          <a:endParaRPr lang="en-US"/>
        </a:p>
      </dgm:t>
    </dgm:pt>
    <dgm:pt modelId="{FA8FB6E6-8917-47F4-8977-E04A5AAD229F}">
      <dgm:prSet/>
      <dgm:spPr/>
      <dgm:t>
        <a:bodyPr/>
        <a:lstStyle/>
        <a:p>
          <a:r>
            <a:rPr lang="en-US"/>
            <a:t>Gender Media &amp; Culture 120</a:t>
          </a:r>
        </a:p>
      </dgm:t>
    </dgm:pt>
    <dgm:pt modelId="{93FFB7E2-B42B-492E-90D4-73619B3DD61E}" type="parTrans" cxnId="{6A66D077-8755-4857-AED9-D028A541B1AC}">
      <dgm:prSet/>
      <dgm:spPr/>
      <dgm:t>
        <a:bodyPr/>
        <a:lstStyle/>
        <a:p>
          <a:endParaRPr lang="en-US"/>
        </a:p>
      </dgm:t>
    </dgm:pt>
    <dgm:pt modelId="{52EE973C-F6EE-45CA-842A-EA6F4535B140}" type="sibTrans" cxnId="{6A66D077-8755-4857-AED9-D028A541B1AC}">
      <dgm:prSet/>
      <dgm:spPr/>
      <dgm:t>
        <a:bodyPr/>
        <a:lstStyle/>
        <a:p>
          <a:endParaRPr lang="en-US"/>
        </a:p>
      </dgm:t>
    </dgm:pt>
    <dgm:pt modelId="{46E9272D-93AB-4621-AC21-D08497DFFBFD}">
      <dgm:prSet/>
      <dgm:spPr/>
      <dgm:t>
        <a:bodyPr/>
        <a:lstStyle/>
        <a:p>
          <a:r>
            <a:rPr lang="en-US"/>
            <a:t>Kinesiology 120</a:t>
          </a:r>
        </a:p>
      </dgm:t>
    </dgm:pt>
    <dgm:pt modelId="{05876097-A3C2-48F7-942A-DEBA0D1892D3}" type="parTrans" cxnId="{25B0D691-0E2B-47E4-9B11-EBBA2E3B032B}">
      <dgm:prSet/>
      <dgm:spPr/>
      <dgm:t>
        <a:bodyPr/>
        <a:lstStyle/>
        <a:p>
          <a:endParaRPr lang="en-US"/>
        </a:p>
      </dgm:t>
    </dgm:pt>
    <dgm:pt modelId="{292778AB-5AFB-4E4C-9979-8E54C5CB8BE1}" type="sibTrans" cxnId="{25B0D691-0E2B-47E4-9B11-EBBA2E3B032B}">
      <dgm:prSet/>
      <dgm:spPr/>
      <dgm:t>
        <a:bodyPr/>
        <a:lstStyle/>
        <a:p>
          <a:endParaRPr lang="en-US"/>
        </a:p>
      </dgm:t>
    </dgm:pt>
    <dgm:pt modelId="{92B69FD4-E18B-4E59-A1E7-0B8119DD831E}">
      <dgm:prSet/>
      <dgm:spPr/>
      <dgm:t>
        <a:bodyPr/>
        <a:lstStyle/>
        <a:p>
          <a:r>
            <a:rPr lang="en-US"/>
            <a:t>Maintenance Auto 110</a:t>
          </a:r>
        </a:p>
      </dgm:t>
    </dgm:pt>
    <dgm:pt modelId="{DFFA79DE-28E2-42D7-96CD-F3B7872FA17F}" type="parTrans" cxnId="{A3EEDDC4-1E15-4BBE-ABEC-4AAE1766D172}">
      <dgm:prSet/>
      <dgm:spPr/>
      <dgm:t>
        <a:bodyPr/>
        <a:lstStyle/>
        <a:p>
          <a:endParaRPr lang="en-US"/>
        </a:p>
      </dgm:t>
    </dgm:pt>
    <dgm:pt modelId="{C386C8F6-7BB4-40FE-9275-E868DC3F7D0F}" type="sibTrans" cxnId="{A3EEDDC4-1E15-4BBE-ABEC-4AAE1766D172}">
      <dgm:prSet/>
      <dgm:spPr/>
      <dgm:t>
        <a:bodyPr/>
        <a:lstStyle/>
        <a:p>
          <a:endParaRPr lang="en-US"/>
        </a:p>
      </dgm:t>
    </dgm:pt>
    <dgm:pt modelId="{8ACF337D-DA8A-41F3-B1A6-D01864958D8C}">
      <dgm:prSet/>
      <dgm:spPr/>
      <dgm:t>
        <a:bodyPr/>
        <a:lstStyle/>
        <a:p>
          <a:r>
            <a:rPr lang="en-US"/>
            <a:t>Recording &amp; Sound Design 120</a:t>
          </a:r>
        </a:p>
      </dgm:t>
    </dgm:pt>
    <dgm:pt modelId="{14213BAF-7415-4485-8B3C-04184A0D2F43}" type="parTrans" cxnId="{D491E3A7-1460-4883-9F0E-FE1BB4FE25F9}">
      <dgm:prSet/>
      <dgm:spPr/>
      <dgm:t>
        <a:bodyPr/>
        <a:lstStyle/>
        <a:p>
          <a:endParaRPr lang="en-US"/>
        </a:p>
      </dgm:t>
    </dgm:pt>
    <dgm:pt modelId="{68AFB214-3C54-4AA1-A51A-63A54169CC12}" type="sibTrans" cxnId="{D491E3A7-1460-4883-9F0E-FE1BB4FE25F9}">
      <dgm:prSet/>
      <dgm:spPr/>
      <dgm:t>
        <a:bodyPr/>
        <a:lstStyle/>
        <a:p>
          <a:endParaRPr lang="en-US"/>
        </a:p>
      </dgm:t>
    </dgm:pt>
    <dgm:pt modelId="{10878F9E-E268-4472-93C1-2BAF99A0CF2C}">
      <dgm:prSet/>
      <dgm:spPr/>
      <dgm:t>
        <a:bodyPr/>
        <a:lstStyle/>
        <a:p>
          <a:r>
            <a:rPr lang="en-US"/>
            <a:t>World Religions 120</a:t>
          </a:r>
        </a:p>
      </dgm:t>
    </dgm:pt>
    <dgm:pt modelId="{1A7949F8-0FC7-428C-8BDE-AFC84D42E52C}" type="parTrans" cxnId="{3FBAFDC7-D527-44D6-8871-9C6CB55CE68D}">
      <dgm:prSet/>
      <dgm:spPr/>
      <dgm:t>
        <a:bodyPr/>
        <a:lstStyle/>
        <a:p>
          <a:endParaRPr lang="en-US"/>
        </a:p>
      </dgm:t>
    </dgm:pt>
    <dgm:pt modelId="{D05AB757-B15C-4793-97E2-C2E2B44184F2}" type="sibTrans" cxnId="{3FBAFDC7-D527-44D6-8871-9C6CB55CE68D}">
      <dgm:prSet/>
      <dgm:spPr/>
      <dgm:t>
        <a:bodyPr/>
        <a:lstStyle/>
        <a:p>
          <a:endParaRPr lang="en-US"/>
        </a:p>
      </dgm:t>
    </dgm:pt>
    <dgm:pt modelId="{8C078340-3B92-4633-81EA-51667EC63A46}" type="pres">
      <dgm:prSet presAssocID="{3D98E885-331A-47D9-9C32-66D291A15FE0}" presName="diagram" presStyleCnt="0">
        <dgm:presLayoutVars>
          <dgm:dir/>
          <dgm:resizeHandles val="exact"/>
        </dgm:presLayoutVars>
      </dgm:prSet>
      <dgm:spPr/>
    </dgm:pt>
    <dgm:pt modelId="{92652337-B153-4C64-A223-8D74B67935D9}" type="pres">
      <dgm:prSet presAssocID="{98900446-C9E5-4D36-8265-ACFAE08BFABA}" presName="node" presStyleLbl="node1" presStyleIdx="0" presStyleCnt="8">
        <dgm:presLayoutVars>
          <dgm:bulletEnabled val="1"/>
        </dgm:presLayoutVars>
      </dgm:prSet>
      <dgm:spPr/>
    </dgm:pt>
    <dgm:pt modelId="{2DF16892-61D5-4FEA-9429-88B191B1ADAC}" type="pres">
      <dgm:prSet presAssocID="{3606AFAC-475D-4CE4-9A7E-1F83DA664FF0}" presName="sibTrans" presStyleCnt="0"/>
      <dgm:spPr/>
    </dgm:pt>
    <dgm:pt modelId="{BD54ACBD-42AC-4E5B-8FDD-4835D180D469}" type="pres">
      <dgm:prSet presAssocID="{27E0A03F-C340-4323-A0EA-13950F046671}" presName="node" presStyleLbl="node1" presStyleIdx="1" presStyleCnt="8">
        <dgm:presLayoutVars>
          <dgm:bulletEnabled val="1"/>
        </dgm:presLayoutVars>
      </dgm:prSet>
      <dgm:spPr/>
    </dgm:pt>
    <dgm:pt modelId="{83A3CDF3-C0A5-4EBB-8D4E-D29A83D1C8C6}" type="pres">
      <dgm:prSet presAssocID="{68904534-8D0B-4016-9BF3-78A2316A7F74}" presName="sibTrans" presStyleCnt="0"/>
      <dgm:spPr/>
    </dgm:pt>
    <dgm:pt modelId="{3D893568-3AE2-4922-BDB1-8936889059B4}" type="pres">
      <dgm:prSet presAssocID="{CCE9B187-C5FF-47F0-AC52-5D8EBAE80A75}" presName="node" presStyleLbl="node1" presStyleIdx="2" presStyleCnt="8">
        <dgm:presLayoutVars>
          <dgm:bulletEnabled val="1"/>
        </dgm:presLayoutVars>
      </dgm:prSet>
      <dgm:spPr/>
    </dgm:pt>
    <dgm:pt modelId="{FB9E9760-6EDE-488B-A878-9D38FAE93C66}" type="pres">
      <dgm:prSet presAssocID="{92CF01BB-FC14-4261-B65A-E39274696EE6}" presName="sibTrans" presStyleCnt="0"/>
      <dgm:spPr/>
    </dgm:pt>
    <dgm:pt modelId="{CD8AFA7B-AFE4-46F8-8C19-2E9B85FA093E}" type="pres">
      <dgm:prSet presAssocID="{FA8FB6E6-8917-47F4-8977-E04A5AAD229F}" presName="node" presStyleLbl="node1" presStyleIdx="3" presStyleCnt="8">
        <dgm:presLayoutVars>
          <dgm:bulletEnabled val="1"/>
        </dgm:presLayoutVars>
      </dgm:prSet>
      <dgm:spPr/>
    </dgm:pt>
    <dgm:pt modelId="{F330B740-EF42-4F84-97A7-E7B86CE35301}" type="pres">
      <dgm:prSet presAssocID="{52EE973C-F6EE-45CA-842A-EA6F4535B140}" presName="sibTrans" presStyleCnt="0"/>
      <dgm:spPr/>
    </dgm:pt>
    <dgm:pt modelId="{2040DD38-5E8D-470C-9272-2D209008D295}" type="pres">
      <dgm:prSet presAssocID="{46E9272D-93AB-4621-AC21-D08497DFFBFD}" presName="node" presStyleLbl="node1" presStyleIdx="4" presStyleCnt="8">
        <dgm:presLayoutVars>
          <dgm:bulletEnabled val="1"/>
        </dgm:presLayoutVars>
      </dgm:prSet>
      <dgm:spPr/>
    </dgm:pt>
    <dgm:pt modelId="{F6DF4516-8C38-49A6-B067-1386E7FE8696}" type="pres">
      <dgm:prSet presAssocID="{292778AB-5AFB-4E4C-9979-8E54C5CB8BE1}" presName="sibTrans" presStyleCnt="0"/>
      <dgm:spPr/>
    </dgm:pt>
    <dgm:pt modelId="{C5781DD5-B33D-42A8-8167-AE1610593058}" type="pres">
      <dgm:prSet presAssocID="{92B69FD4-E18B-4E59-A1E7-0B8119DD831E}" presName="node" presStyleLbl="node1" presStyleIdx="5" presStyleCnt="8">
        <dgm:presLayoutVars>
          <dgm:bulletEnabled val="1"/>
        </dgm:presLayoutVars>
      </dgm:prSet>
      <dgm:spPr/>
    </dgm:pt>
    <dgm:pt modelId="{C6D4CF52-F67E-4C4F-B19C-2581255E44B1}" type="pres">
      <dgm:prSet presAssocID="{C386C8F6-7BB4-40FE-9275-E868DC3F7D0F}" presName="sibTrans" presStyleCnt="0"/>
      <dgm:spPr/>
    </dgm:pt>
    <dgm:pt modelId="{17C56021-87A4-4889-8FAB-C617B065BA3D}" type="pres">
      <dgm:prSet presAssocID="{8ACF337D-DA8A-41F3-B1A6-D01864958D8C}" presName="node" presStyleLbl="node1" presStyleIdx="6" presStyleCnt="8">
        <dgm:presLayoutVars>
          <dgm:bulletEnabled val="1"/>
        </dgm:presLayoutVars>
      </dgm:prSet>
      <dgm:spPr/>
    </dgm:pt>
    <dgm:pt modelId="{AC9DF434-C9AA-4785-A198-4D8AD3313BE2}" type="pres">
      <dgm:prSet presAssocID="{68AFB214-3C54-4AA1-A51A-63A54169CC12}" presName="sibTrans" presStyleCnt="0"/>
      <dgm:spPr/>
    </dgm:pt>
    <dgm:pt modelId="{6FD6158D-6D03-48C0-8015-E7EE9FD3C1FE}" type="pres">
      <dgm:prSet presAssocID="{10878F9E-E268-4472-93C1-2BAF99A0CF2C}" presName="node" presStyleLbl="node1" presStyleIdx="7" presStyleCnt="8">
        <dgm:presLayoutVars>
          <dgm:bulletEnabled val="1"/>
        </dgm:presLayoutVars>
      </dgm:prSet>
      <dgm:spPr/>
    </dgm:pt>
  </dgm:ptLst>
  <dgm:cxnLst>
    <dgm:cxn modelId="{ED5E7004-3C88-4726-A90A-7C374635037A}" type="presOf" srcId="{98900446-C9E5-4D36-8265-ACFAE08BFABA}" destId="{92652337-B153-4C64-A223-8D74B67935D9}" srcOrd="0" destOrd="0" presId="urn:microsoft.com/office/officeart/2005/8/layout/default"/>
    <dgm:cxn modelId="{113F7B2C-A004-416F-94DD-D14181554E62}" type="presOf" srcId="{27E0A03F-C340-4323-A0EA-13950F046671}" destId="{BD54ACBD-42AC-4E5B-8FDD-4835D180D469}" srcOrd="0" destOrd="0" presId="urn:microsoft.com/office/officeart/2005/8/layout/default"/>
    <dgm:cxn modelId="{8FF9B838-758F-4DE3-94F3-407396C8C625}" type="presOf" srcId="{10878F9E-E268-4472-93C1-2BAF99A0CF2C}" destId="{6FD6158D-6D03-48C0-8015-E7EE9FD3C1FE}" srcOrd="0" destOrd="0" presId="urn:microsoft.com/office/officeart/2005/8/layout/default"/>
    <dgm:cxn modelId="{8CD29D3F-CC38-43AF-820B-C94C6C595F18}" type="presOf" srcId="{46E9272D-93AB-4621-AC21-D08497DFFBFD}" destId="{2040DD38-5E8D-470C-9272-2D209008D295}" srcOrd="0" destOrd="0" presId="urn:microsoft.com/office/officeart/2005/8/layout/default"/>
    <dgm:cxn modelId="{831CAC61-33B4-41C6-8C7A-4DBBFB9CABBC}" type="presOf" srcId="{92B69FD4-E18B-4E59-A1E7-0B8119DD831E}" destId="{C5781DD5-B33D-42A8-8167-AE1610593058}" srcOrd="0" destOrd="0" presId="urn:microsoft.com/office/officeart/2005/8/layout/default"/>
    <dgm:cxn modelId="{17FAB472-1AC3-405B-A43A-38111B5CBEDC}" srcId="{3D98E885-331A-47D9-9C32-66D291A15FE0}" destId="{27E0A03F-C340-4323-A0EA-13950F046671}" srcOrd="1" destOrd="0" parTransId="{DA5E61FE-811C-4754-BAB5-876B81231AB6}" sibTransId="{68904534-8D0B-4016-9BF3-78A2316A7F74}"/>
    <dgm:cxn modelId="{6A66D077-8755-4857-AED9-D028A541B1AC}" srcId="{3D98E885-331A-47D9-9C32-66D291A15FE0}" destId="{FA8FB6E6-8917-47F4-8977-E04A5AAD229F}" srcOrd="3" destOrd="0" parTransId="{93FFB7E2-B42B-492E-90D4-73619B3DD61E}" sibTransId="{52EE973C-F6EE-45CA-842A-EA6F4535B140}"/>
    <dgm:cxn modelId="{981A857D-AAE1-49B4-A5EA-1A5C773C613B}" type="presOf" srcId="{8ACF337D-DA8A-41F3-B1A6-D01864958D8C}" destId="{17C56021-87A4-4889-8FAB-C617B065BA3D}" srcOrd="0" destOrd="0" presId="urn:microsoft.com/office/officeart/2005/8/layout/default"/>
    <dgm:cxn modelId="{25B0D691-0E2B-47E4-9B11-EBBA2E3B032B}" srcId="{3D98E885-331A-47D9-9C32-66D291A15FE0}" destId="{46E9272D-93AB-4621-AC21-D08497DFFBFD}" srcOrd="4" destOrd="0" parTransId="{05876097-A3C2-48F7-942A-DEBA0D1892D3}" sibTransId="{292778AB-5AFB-4E4C-9979-8E54C5CB8BE1}"/>
    <dgm:cxn modelId="{D491E3A7-1460-4883-9F0E-FE1BB4FE25F9}" srcId="{3D98E885-331A-47D9-9C32-66D291A15FE0}" destId="{8ACF337D-DA8A-41F3-B1A6-D01864958D8C}" srcOrd="6" destOrd="0" parTransId="{14213BAF-7415-4485-8B3C-04184A0D2F43}" sibTransId="{68AFB214-3C54-4AA1-A51A-63A54169CC12}"/>
    <dgm:cxn modelId="{BB2618B5-CBCE-4DD3-9AF3-BE152F444373}" type="presOf" srcId="{CCE9B187-C5FF-47F0-AC52-5D8EBAE80A75}" destId="{3D893568-3AE2-4922-BDB1-8936889059B4}" srcOrd="0" destOrd="0" presId="urn:microsoft.com/office/officeart/2005/8/layout/default"/>
    <dgm:cxn modelId="{A3EEDDC4-1E15-4BBE-ABEC-4AAE1766D172}" srcId="{3D98E885-331A-47D9-9C32-66D291A15FE0}" destId="{92B69FD4-E18B-4E59-A1E7-0B8119DD831E}" srcOrd="5" destOrd="0" parTransId="{DFFA79DE-28E2-42D7-96CD-F3B7872FA17F}" sibTransId="{C386C8F6-7BB4-40FE-9275-E868DC3F7D0F}"/>
    <dgm:cxn modelId="{3FBAFDC7-D527-44D6-8871-9C6CB55CE68D}" srcId="{3D98E885-331A-47D9-9C32-66D291A15FE0}" destId="{10878F9E-E268-4472-93C1-2BAF99A0CF2C}" srcOrd="7" destOrd="0" parTransId="{1A7949F8-0FC7-428C-8BDE-AFC84D42E52C}" sibTransId="{D05AB757-B15C-4793-97E2-C2E2B44184F2}"/>
    <dgm:cxn modelId="{152E2EDD-EA9F-426D-A9C9-EC18D27D994E}" type="presOf" srcId="{FA8FB6E6-8917-47F4-8977-E04A5AAD229F}" destId="{CD8AFA7B-AFE4-46F8-8C19-2E9B85FA093E}" srcOrd="0" destOrd="0" presId="urn:microsoft.com/office/officeart/2005/8/layout/default"/>
    <dgm:cxn modelId="{5E96CEDE-A301-40AF-A8E8-259AC7EDD7C8}" srcId="{3D98E885-331A-47D9-9C32-66D291A15FE0}" destId="{98900446-C9E5-4D36-8265-ACFAE08BFABA}" srcOrd="0" destOrd="0" parTransId="{D57C9995-64DD-434E-9414-6BA3875D3522}" sibTransId="{3606AFAC-475D-4CE4-9A7E-1F83DA664FF0}"/>
    <dgm:cxn modelId="{59D8C0ED-4A8A-4ABB-BCF1-B99309FD3032}" srcId="{3D98E885-331A-47D9-9C32-66D291A15FE0}" destId="{CCE9B187-C5FF-47F0-AC52-5D8EBAE80A75}" srcOrd="2" destOrd="0" parTransId="{65ECD85B-F04E-434B-B1F6-9BCD10CF737F}" sibTransId="{92CF01BB-FC14-4261-B65A-E39274696EE6}"/>
    <dgm:cxn modelId="{4A5554F5-5ED1-4734-AE0E-6C48F97F5D8A}" type="presOf" srcId="{3D98E885-331A-47D9-9C32-66D291A15FE0}" destId="{8C078340-3B92-4633-81EA-51667EC63A46}" srcOrd="0" destOrd="0" presId="urn:microsoft.com/office/officeart/2005/8/layout/default"/>
    <dgm:cxn modelId="{151E863E-12B6-422F-9DD2-36AC98C773D9}" type="presParOf" srcId="{8C078340-3B92-4633-81EA-51667EC63A46}" destId="{92652337-B153-4C64-A223-8D74B67935D9}" srcOrd="0" destOrd="0" presId="urn:microsoft.com/office/officeart/2005/8/layout/default"/>
    <dgm:cxn modelId="{BF537E97-1F7F-4C06-9E09-677D040768AA}" type="presParOf" srcId="{8C078340-3B92-4633-81EA-51667EC63A46}" destId="{2DF16892-61D5-4FEA-9429-88B191B1ADAC}" srcOrd="1" destOrd="0" presId="urn:microsoft.com/office/officeart/2005/8/layout/default"/>
    <dgm:cxn modelId="{C6D97F29-B816-4939-ADA2-9CC635BBA1A5}" type="presParOf" srcId="{8C078340-3B92-4633-81EA-51667EC63A46}" destId="{BD54ACBD-42AC-4E5B-8FDD-4835D180D469}" srcOrd="2" destOrd="0" presId="urn:microsoft.com/office/officeart/2005/8/layout/default"/>
    <dgm:cxn modelId="{20DB25F2-2895-4701-A457-4778DFBF1585}" type="presParOf" srcId="{8C078340-3B92-4633-81EA-51667EC63A46}" destId="{83A3CDF3-C0A5-4EBB-8D4E-D29A83D1C8C6}" srcOrd="3" destOrd="0" presId="urn:microsoft.com/office/officeart/2005/8/layout/default"/>
    <dgm:cxn modelId="{B93DC9B4-CF70-4BB4-8631-AE8B908E858B}" type="presParOf" srcId="{8C078340-3B92-4633-81EA-51667EC63A46}" destId="{3D893568-3AE2-4922-BDB1-8936889059B4}" srcOrd="4" destOrd="0" presId="urn:microsoft.com/office/officeart/2005/8/layout/default"/>
    <dgm:cxn modelId="{C2E17117-BE05-4DE5-9DB2-414B8FC4CC16}" type="presParOf" srcId="{8C078340-3B92-4633-81EA-51667EC63A46}" destId="{FB9E9760-6EDE-488B-A878-9D38FAE93C66}" srcOrd="5" destOrd="0" presId="urn:microsoft.com/office/officeart/2005/8/layout/default"/>
    <dgm:cxn modelId="{075D0EA9-91CA-467F-A018-30048C16981C}" type="presParOf" srcId="{8C078340-3B92-4633-81EA-51667EC63A46}" destId="{CD8AFA7B-AFE4-46F8-8C19-2E9B85FA093E}" srcOrd="6" destOrd="0" presId="urn:microsoft.com/office/officeart/2005/8/layout/default"/>
    <dgm:cxn modelId="{07719988-085A-4C43-9688-451698726634}" type="presParOf" srcId="{8C078340-3B92-4633-81EA-51667EC63A46}" destId="{F330B740-EF42-4F84-97A7-E7B86CE35301}" srcOrd="7" destOrd="0" presId="urn:microsoft.com/office/officeart/2005/8/layout/default"/>
    <dgm:cxn modelId="{683AE1EF-7F11-4329-9F57-55B1116EA595}" type="presParOf" srcId="{8C078340-3B92-4633-81EA-51667EC63A46}" destId="{2040DD38-5E8D-470C-9272-2D209008D295}" srcOrd="8" destOrd="0" presId="urn:microsoft.com/office/officeart/2005/8/layout/default"/>
    <dgm:cxn modelId="{E109174F-06AC-4A7E-9476-0AD0CD44ECEF}" type="presParOf" srcId="{8C078340-3B92-4633-81EA-51667EC63A46}" destId="{F6DF4516-8C38-49A6-B067-1386E7FE8696}" srcOrd="9" destOrd="0" presId="urn:microsoft.com/office/officeart/2005/8/layout/default"/>
    <dgm:cxn modelId="{DAEBECBA-BDFC-4138-B85F-962EEC7FBC20}" type="presParOf" srcId="{8C078340-3B92-4633-81EA-51667EC63A46}" destId="{C5781DD5-B33D-42A8-8167-AE1610593058}" srcOrd="10" destOrd="0" presId="urn:microsoft.com/office/officeart/2005/8/layout/default"/>
    <dgm:cxn modelId="{1A805BD9-F839-4BB9-B5EC-EB16C13007AE}" type="presParOf" srcId="{8C078340-3B92-4633-81EA-51667EC63A46}" destId="{C6D4CF52-F67E-4C4F-B19C-2581255E44B1}" srcOrd="11" destOrd="0" presId="urn:microsoft.com/office/officeart/2005/8/layout/default"/>
    <dgm:cxn modelId="{71351B1D-F0F0-450E-B5F5-36415D42CB15}" type="presParOf" srcId="{8C078340-3B92-4633-81EA-51667EC63A46}" destId="{17C56021-87A4-4889-8FAB-C617B065BA3D}" srcOrd="12" destOrd="0" presId="urn:microsoft.com/office/officeart/2005/8/layout/default"/>
    <dgm:cxn modelId="{85CCA22F-6E0B-4BA2-99DB-1018C6F1232D}" type="presParOf" srcId="{8C078340-3B92-4633-81EA-51667EC63A46}" destId="{AC9DF434-C9AA-4785-A198-4D8AD3313BE2}" srcOrd="13" destOrd="0" presId="urn:microsoft.com/office/officeart/2005/8/layout/default"/>
    <dgm:cxn modelId="{79F64A9E-2E59-4AF6-92E1-B6BED0E079AA}" type="presParOf" srcId="{8C078340-3B92-4633-81EA-51667EC63A46}" destId="{6FD6158D-6D03-48C0-8015-E7EE9FD3C1F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52337-B153-4C64-A223-8D74B67935D9}">
      <dsp:nvSpPr>
        <dsp:cNvPr id="0" name=""/>
        <dsp:cNvSpPr/>
      </dsp:nvSpPr>
      <dsp:spPr>
        <a:xfrm>
          <a:off x="3214" y="160662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Advanced Comp. Aid Drafting 120</a:t>
          </a:r>
        </a:p>
      </dsp:txBody>
      <dsp:txXfrm>
        <a:off x="3214" y="160662"/>
        <a:ext cx="2550318" cy="1530191"/>
      </dsp:txXfrm>
    </dsp:sp>
    <dsp:sp modelId="{BD54ACBD-42AC-4E5B-8FDD-4835D180D469}">
      <dsp:nvSpPr>
        <dsp:cNvPr id="0" name=""/>
        <dsp:cNvSpPr/>
      </dsp:nvSpPr>
      <dsp:spPr>
        <a:xfrm>
          <a:off x="2808565" y="160662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Advanced Keyboarding 110</a:t>
          </a:r>
        </a:p>
      </dsp:txBody>
      <dsp:txXfrm>
        <a:off x="2808565" y="160662"/>
        <a:ext cx="2550318" cy="1530191"/>
      </dsp:txXfrm>
    </dsp:sp>
    <dsp:sp modelId="{3D893568-3AE2-4922-BDB1-8936889059B4}">
      <dsp:nvSpPr>
        <dsp:cNvPr id="0" name=""/>
        <dsp:cNvSpPr/>
      </dsp:nvSpPr>
      <dsp:spPr>
        <a:xfrm>
          <a:off x="5613915" y="160662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Art in Atlantic Canada 110</a:t>
          </a:r>
        </a:p>
      </dsp:txBody>
      <dsp:txXfrm>
        <a:off x="5613915" y="160662"/>
        <a:ext cx="2550318" cy="1530191"/>
      </dsp:txXfrm>
    </dsp:sp>
    <dsp:sp modelId="{CD8AFA7B-AFE4-46F8-8C19-2E9B85FA093E}">
      <dsp:nvSpPr>
        <dsp:cNvPr id="0" name=""/>
        <dsp:cNvSpPr/>
      </dsp:nvSpPr>
      <dsp:spPr>
        <a:xfrm>
          <a:off x="8419266" y="160662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Gender Media &amp; Culture 120</a:t>
          </a:r>
        </a:p>
      </dsp:txBody>
      <dsp:txXfrm>
        <a:off x="8419266" y="160662"/>
        <a:ext cx="2550318" cy="1530191"/>
      </dsp:txXfrm>
    </dsp:sp>
    <dsp:sp modelId="{2040DD38-5E8D-470C-9272-2D209008D295}">
      <dsp:nvSpPr>
        <dsp:cNvPr id="0" name=""/>
        <dsp:cNvSpPr/>
      </dsp:nvSpPr>
      <dsp:spPr>
        <a:xfrm>
          <a:off x="3214" y="1945885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Kinesiology 120</a:t>
          </a:r>
        </a:p>
      </dsp:txBody>
      <dsp:txXfrm>
        <a:off x="3214" y="1945885"/>
        <a:ext cx="2550318" cy="1530191"/>
      </dsp:txXfrm>
    </dsp:sp>
    <dsp:sp modelId="{C5781DD5-B33D-42A8-8167-AE1610593058}">
      <dsp:nvSpPr>
        <dsp:cNvPr id="0" name=""/>
        <dsp:cNvSpPr/>
      </dsp:nvSpPr>
      <dsp:spPr>
        <a:xfrm>
          <a:off x="2808565" y="1945885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Maintenance Auto 110</a:t>
          </a:r>
        </a:p>
      </dsp:txBody>
      <dsp:txXfrm>
        <a:off x="2808565" y="1945885"/>
        <a:ext cx="2550318" cy="1530191"/>
      </dsp:txXfrm>
    </dsp:sp>
    <dsp:sp modelId="{17C56021-87A4-4889-8FAB-C617B065BA3D}">
      <dsp:nvSpPr>
        <dsp:cNvPr id="0" name=""/>
        <dsp:cNvSpPr/>
      </dsp:nvSpPr>
      <dsp:spPr>
        <a:xfrm>
          <a:off x="5613915" y="1945885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Recording &amp; Sound Design 120</a:t>
          </a:r>
        </a:p>
      </dsp:txBody>
      <dsp:txXfrm>
        <a:off x="5613915" y="1945885"/>
        <a:ext cx="2550318" cy="1530191"/>
      </dsp:txXfrm>
    </dsp:sp>
    <dsp:sp modelId="{6FD6158D-6D03-48C0-8015-E7EE9FD3C1FE}">
      <dsp:nvSpPr>
        <dsp:cNvPr id="0" name=""/>
        <dsp:cNvSpPr/>
      </dsp:nvSpPr>
      <dsp:spPr>
        <a:xfrm>
          <a:off x="8419266" y="1945885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World Religions 120</a:t>
          </a:r>
        </a:p>
      </dsp:txBody>
      <dsp:txXfrm>
        <a:off x="8419266" y="1945885"/>
        <a:ext cx="2550318" cy="1530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12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6596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5172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385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892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005A0D-47D3-07B7-04FE-9798F528D7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73FD9F-434A-0350-0340-A75416BFEA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EDC2425-4F11-F4C7-03A1-FA9638A651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93E1-075D-4298-B1E6-4F26CC6EE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311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rickwork-SD-R1acrop.jpg">
            <a:extLst>
              <a:ext uri="{FF2B5EF4-FFF2-40B4-BE49-F238E27FC236}">
                <a16:creationId xmlns:a16="http://schemas.microsoft.com/office/drawing/2014/main" id="{6EAE38AF-F8B6-441A-E4A0-BA016FCA9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" name="Freeform 12">
            <a:extLst>
              <a:ext uri="{FF2B5EF4-FFF2-40B4-BE49-F238E27FC236}">
                <a16:creationId xmlns:a16="http://schemas.microsoft.com/office/drawing/2014/main" id="{A04EE856-F656-55E2-E388-A36EAA97DFE7}"/>
              </a:ext>
            </a:extLst>
          </p:cNvPr>
          <p:cNvSpPr/>
          <p:nvPr/>
        </p:nvSpPr>
        <p:spPr>
          <a:xfrm>
            <a:off x="-11289" y="-16933"/>
            <a:ext cx="11672712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BD5B9FF9-47FC-98F7-E432-4418BE19DD86}"/>
              </a:ext>
            </a:extLst>
          </p:cNvPr>
          <p:cNvSpPr/>
          <p:nvPr/>
        </p:nvSpPr>
        <p:spPr>
          <a:xfrm>
            <a:off x="-13838" y="4445001"/>
            <a:ext cx="11286260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Freeform 28">
            <a:extLst>
              <a:ext uri="{FF2B5EF4-FFF2-40B4-BE49-F238E27FC236}">
                <a16:creationId xmlns:a16="http://schemas.microsoft.com/office/drawing/2014/main" id="{44F470C5-1F8E-796C-E6DE-CD40B02605E8}"/>
              </a:ext>
            </a:extLst>
          </p:cNvPr>
          <p:cNvSpPr/>
          <p:nvPr/>
        </p:nvSpPr>
        <p:spPr>
          <a:xfrm>
            <a:off x="-3818" y="1"/>
            <a:ext cx="7748313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Freeform 29">
            <a:extLst>
              <a:ext uri="{FF2B5EF4-FFF2-40B4-BE49-F238E27FC236}">
                <a16:creationId xmlns:a16="http://schemas.microsoft.com/office/drawing/2014/main" id="{95DA4DE0-D963-CA5A-C9E4-C5D9F46B774E}"/>
              </a:ext>
            </a:extLst>
          </p:cNvPr>
          <p:cNvSpPr/>
          <p:nvPr/>
        </p:nvSpPr>
        <p:spPr>
          <a:xfrm rot="21420000">
            <a:off x="-228599" y="212725"/>
            <a:ext cx="11307233" cy="5746750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9" name="5-Point Star 32">
            <a:extLst>
              <a:ext uri="{FF2B5EF4-FFF2-40B4-BE49-F238E27FC236}">
                <a16:creationId xmlns:a16="http://schemas.microsoft.com/office/drawing/2014/main" id="{F6570549-6B5C-ACB8-37AB-B8E372206A5F}"/>
              </a:ext>
            </a:extLst>
          </p:cNvPr>
          <p:cNvSpPr/>
          <p:nvPr/>
        </p:nvSpPr>
        <p:spPr>
          <a:xfrm rot="21420000">
            <a:off x="4163484" y="5057775"/>
            <a:ext cx="685800" cy="51435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01888" y="668338"/>
            <a:ext cx="10044699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9283" y="3446831"/>
            <a:ext cx="1001608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7DAD4C0-A2C4-34C1-0477-5646AF7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21420000">
            <a:off x="4891617" y="4714875"/>
            <a:ext cx="6144683" cy="941388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341F6DE-EA94-B4AB-2E7E-78A99E8B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1420000">
            <a:off x="-16933" y="4954588"/>
            <a:ext cx="3983567" cy="919162"/>
          </a:xfrm>
        </p:spPr>
        <p:txBody>
          <a:bodyPr/>
          <a:lstStyle>
            <a:lvl1pPr algn="r">
              <a:defRPr lang="en-US" sz="4200"/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800BB6-9BC0-01B1-1197-55E3DCC3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21420000">
            <a:off x="9867900" y="3819525"/>
            <a:ext cx="908051" cy="498475"/>
          </a:xfrm>
        </p:spPr>
        <p:txBody>
          <a:bodyPr/>
          <a:lstStyle>
            <a:lvl1pPr>
              <a:defRPr sz="24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FE14F501-1FB4-48CE-965E-90EEEB324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53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093" y="2063396"/>
            <a:ext cx="4788423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3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7121" y="2063396"/>
            <a:ext cx="479556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70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175B169-B3C3-E691-7035-B90D1DFF38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E2152B-BF12-CD72-C5B9-C0D943F093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946A4-C4BF-FF03-EDE1-E9F7F64D36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D331E-3E54-4153-88BC-C615FA062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293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3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5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9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1CA515-4AF3-582D-EB71-409EAD7CC7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591A0F6-9107-EDAF-A79E-9BD716F6E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C1BE730-844B-3A7F-1E1D-0485D730E8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67B0E-85DD-45EB-860C-D1E4DE2BC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363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62DDB-9367-469F-83FB-6E3CD19B0D3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95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25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60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CAF2F-A913-478F-A9FB-023315F773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56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604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343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4FDD2-F519-4247-A05C-7C835548BE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648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6FD16-FF8C-44D4-A3B0-E42EAB533AE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007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155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8C303-0CE2-4F12-9908-C8F2F051E4E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413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402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903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904" y="3771174"/>
            <a:ext cx="7281545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411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3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144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409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6485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636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11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4" y="685802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3" y="2709054"/>
            <a:ext cx="4126861" cy="2665533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87C6147-7548-9308-BA62-C6C52D9FE6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B72E2-59DA-3595-025C-D803F00402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69BA1-782D-0C0F-1DA1-CEE1CFC143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D4C97-ED23-4B41-B94B-991E6AF926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2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3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5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9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6BB9793-37E3-C06E-8B8F-FA281ED8908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40BF2E4-F113-5C1B-1CD1-E00A7ABAC65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444BE1-F4D5-DF7A-FA6E-E1020E5902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3B805-8FEF-4D84-AED2-9D1E910E54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895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724C4A8-01B1-2E28-DF47-C077868185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ECBDCB-4EE3-FD1F-A648-37C0A58167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23869E-8124-7E42-9BEA-6523A9223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8DCDC-9767-4FED-9E72-81150E18D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60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03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9654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9875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428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8363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665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61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41F588-52A5-4A43-845D-043345E8FC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487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6CB8-D93E-5544-2D0D-134E0AB7C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Things to Consider in Making Your Selections</a:t>
            </a:r>
          </a:p>
        </p:txBody>
      </p:sp>
    </p:spTree>
    <p:extLst>
      <p:ext uri="{BB962C8B-B14F-4D97-AF65-F5344CB8AC3E}">
        <p14:creationId xmlns:p14="http://schemas.microsoft.com/office/powerpoint/2010/main" val="1520631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76F01-9B31-F55B-B24D-52A8ED34F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NBCC Requirements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223621-84D0-F7CA-1C73-33491CD74AB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74444" y="4606885"/>
            <a:ext cx="3336609" cy="197298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DCF83-67E4-343B-84AB-1D55655B42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759119"/>
            <a:ext cx="4908735" cy="359747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>
              <a:latin typeface="Bahnschrift SemiBold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800" b="1" u="sng" dirty="0">
                <a:solidFill>
                  <a:schemeClr val="bg1">
                    <a:lumMod val="65000"/>
                    <a:lumOff val="35000"/>
                  </a:schemeClr>
                </a:solidFill>
                <a:latin typeface="Bahnschrift SemiBold" panose="020B0502040204020203" pitchFamily="34" charset="0"/>
              </a:rPr>
              <a:t>RESPIRATORY THERAPY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High School Diploma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Foundations of Math 110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Pre-Calculus 110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u="sng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3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Sciences from: Biology 112 or 122, Chemistry 112 or 122, Physics 112 or 122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A8281-9083-9220-2D97-AFD52C0E0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80" y="440260"/>
            <a:ext cx="2834108" cy="2217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C8CBC-5EF7-9E7E-DA70-9043923958F8}"/>
              </a:ext>
            </a:extLst>
          </p:cNvPr>
          <p:cNvSpPr txBox="1"/>
          <p:nvPr/>
        </p:nvSpPr>
        <p:spPr>
          <a:xfrm>
            <a:off x="594359" y="3212432"/>
            <a:ext cx="525298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u="sng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ELECTRICAL: CONSTRUCTION</a:t>
            </a:r>
            <a:endParaRPr lang="en-US" sz="2800" b="1" u="sng" dirty="0"/>
          </a:p>
          <a:p>
            <a:pPr fontAlgn="auto">
              <a:spcAft>
                <a:spcPts val="0"/>
              </a:spcAft>
              <a:defRPr/>
            </a:pPr>
            <a:endParaRPr lang="en-US" sz="2400" dirty="0">
              <a:solidFill>
                <a:schemeClr val="bg1">
                  <a:lumMod val="65000"/>
                  <a:lumOff val="35000"/>
                </a:schemeClr>
              </a:solidFill>
              <a:latin typeface="+mj-lt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High School Diploma </a:t>
            </a:r>
            <a:r>
              <a:rPr lang="en-US" sz="2400" u="sng" dirty="0">
                <a:latin typeface="+mj-lt"/>
              </a:rPr>
              <a:t>al: </a:t>
            </a:r>
            <a:r>
              <a:rPr lang="en-US" dirty="0"/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265606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71286CA-097F-D3B6-E915-EE957D6007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7696200" cy="1143000"/>
          </a:xfrm>
        </p:spPr>
        <p:txBody>
          <a:bodyPr>
            <a:normAutofit/>
          </a:bodyPr>
          <a:lstStyle/>
          <a:p>
            <a:pPr>
              <a:defRPr/>
            </a:pPr>
            <a:br>
              <a:rPr lang="en-US" altLang="en-US" sz="3200" dirty="0">
                <a:latin typeface="Bahnschrift SemiBold" panose="020B0502040204020203" pitchFamily="34" charset="0"/>
              </a:rPr>
            </a:br>
            <a:r>
              <a:rPr lang="en-US" altLang="en-US" sz="3200" dirty="0">
                <a:latin typeface="Bahnschrift SemiBold" panose="020B0502040204020203" pitchFamily="34" charset="0"/>
              </a:rPr>
              <a:t>University Admission Requirements </a:t>
            </a:r>
            <a:r>
              <a:rPr lang="en-US" altLang="en-US" sz="2200" dirty="0">
                <a:latin typeface="Bahnschrift SemiBold" panose="020B0502040204020203" pitchFamily="34" charset="0"/>
              </a:rPr>
              <a:t>(Examples to show how to understand requirements)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2D1BF8E1-09B9-7985-F90B-C721309239A1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>
          <a:xfrm>
            <a:off x="5920408" y="1842052"/>
            <a:ext cx="5198166" cy="5029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en-US" altLang="en-US" sz="2600" b="1" u="sng" dirty="0"/>
              <a:t>Bachelor of Science - UNB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English 121/122 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altLang="en-US" sz="2600" dirty="0"/>
              <a:t>Pre-Calculus 12A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Pre-Calculus 12B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Chemistry 122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Physics 122  OR Biology 12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1 Elective from Approved UNB List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Minimum admission average 75%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2400" dirty="0">
                <a:latin typeface="Arial Rounded MT Bold" panose="020F0704030504030204" pitchFamily="34" charset="0"/>
              </a:rPr>
              <a:t>(add up marks from the 6 courses above, divide by 6 = admission average)</a:t>
            </a:r>
          </a:p>
        </p:txBody>
      </p:sp>
      <p:pic>
        <p:nvPicPr>
          <p:cNvPr id="30725" name="Picture 1">
            <a:extLst>
              <a:ext uri="{FF2B5EF4-FFF2-40B4-BE49-F238E27FC236}">
                <a16:creationId xmlns:a16="http://schemas.microsoft.com/office/drawing/2014/main" id="{125F944A-78E9-111C-D08E-9271B04EC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357" y="666750"/>
            <a:ext cx="1528010" cy="190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B1F65-F7BA-7B62-FA89-47855FE108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5785" y="1855304"/>
            <a:ext cx="5088715" cy="3850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Bachelor of Arts - STU</a:t>
            </a:r>
            <a:endParaRPr lang="en-US" b="1" dirty="0"/>
          </a:p>
          <a:p>
            <a:r>
              <a:rPr lang="en-US" dirty="0"/>
              <a:t>English 122 </a:t>
            </a:r>
          </a:p>
          <a:p>
            <a:r>
              <a:rPr lang="en-US" dirty="0"/>
              <a:t>4 Electives from the Approved STU list </a:t>
            </a:r>
          </a:p>
          <a:p>
            <a:r>
              <a:rPr lang="en-US" dirty="0"/>
              <a:t>Minimum admission average 70%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(add up marks from the 5 courses above, divide by 5 = admission average)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AA57073-74AD-D497-D79C-D936F4B1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 anchor="b">
            <a:normAutofit/>
          </a:bodyPr>
          <a:lstStyle/>
          <a:p>
            <a:r>
              <a:rPr lang="en-US" dirty="0"/>
              <a:t>Reminder About the Math Pathways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97AB50-4508-A902-AAFB-C2DD138D5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34" r="6484"/>
          <a:stretch/>
        </p:blipFill>
        <p:spPr>
          <a:xfrm>
            <a:off x="6096000" y="10"/>
            <a:ext cx="611822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7172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43F354-02DD-85DB-B30B-7EAF70D3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u="sng" dirty="0"/>
              <a:t>After GMF 10</a:t>
            </a:r>
            <a:br>
              <a:rPr lang="en-US" sz="2800" u="sng" dirty="0"/>
            </a:br>
            <a:br>
              <a:rPr lang="en-US" sz="2800" u="sng" dirty="0"/>
            </a:br>
            <a:br>
              <a:rPr lang="en-US" sz="2800" u="sng" dirty="0"/>
            </a:br>
            <a:br>
              <a:rPr lang="en-US" sz="2800" u="sng" dirty="0"/>
            </a:br>
            <a:r>
              <a:rPr lang="en-US" sz="2800" dirty="0"/>
              <a:t>NRF Math 10</a:t>
            </a:r>
            <a:br>
              <a:rPr lang="en-US" sz="2800" dirty="0"/>
            </a:br>
            <a:r>
              <a:rPr lang="en-US" sz="2800" dirty="0"/>
              <a:t>Foundations 11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Pre-Calc 11		                </a:t>
            </a:r>
            <a:r>
              <a:rPr lang="en-US" sz="2800" dirty="0" err="1"/>
              <a:t>Fnds</a:t>
            </a:r>
            <a:r>
              <a:rPr lang="en-US" sz="2800" dirty="0"/>
              <a:t> 12</a:t>
            </a:r>
            <a:br>
              <a:rPr lang="en-US" sz="2800" dirty="0"/>
            </a:br>
            <a:r>
              <a:rPr lang="en-US" sz="2800" dirty="0"/>
              <a:t>Pre-Calc 12A</a:t>
            </a:r>
            <a:br>
              <a:rPr lang="en-US" sz="2800" dirty="0"/>
            </a:br>
            <a:r>
              <a:rPr lang="en-US" sz="2800" dirty="0"/>
              <a:t>Pre-Calc 12B</a:t>
            </a:r>
            <a:br>
              <a:rPr lang="en-US" sz="2800" dirty="0"/>
            </a:br>
            <a:r>
              <a:rPr lang="en-US" sz="2800" dirty="0"/>
              <a:t>Calculus 12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3F23AEE-6458-790A-B625-99CDFD391E07}"/>
              </a:ext>
            </a:extLst>
          </p:cNvPr>
          <p:cNvSpPr/>
          <p:nvPr/>
        </p:nvSpPr>
        <p:spPr>
          <a:xfrm>
            <a:off x="2286000" y="3326924"/>
            <a:ext cx="5334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07A34D6-3462-D46F-E498-4B6139582051}"/>
              </a:ext>
            </a:extLst>
          </p:cNvPr>
          <p:cNvSpPr/>
          <p:nvPr/>
        </p:nvSpPr>
        <p:spPr>
          <a:xfrm rot="2432593">
            <a:off x="4262513" y="352903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ADA8B-7BDA-77ED-EC5E-75153CFA296C}"/>
              </a:ext>
            </a:extLst>
          </p:cNvPr>
          <p:cNvSpPr txBox="1"/>
          <p:nvPr/>
        </p:nvSpPr>
        <p:spPr>
          <a:xfrm>
            <a:off x="7010401" y="1524001"/>
            <a:ext cx="3272889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endParaRPr lang="en-US" sz="2500" u="sng">
              <a:solidFill>
                <a:prstClr val="white"/>
              </a:solidFill>
              <a:latin typeface="Century Gothic" panose="020B0502020202020204"/>
            </a:endParaRPr>
          </a:p>
          <a:p>
            <a:pPr defTabSz="457200"/>
            <a:r>
              <a:rPr lang="en-US" sz="2500">
                <a:solidFill>
                  <a:prstClr val="white"/>
                </a:solidFill>
                <a:latin typeface="Century Gothic" panose="020B0502020202020204"/>
              </a:rPr>
              <a:t>Finance/Work  11</a:t>
            </a:r>
            <a:endParaRPr lang="en-US" sz="2500" u="sng">
              <a:solidFill>
                <a:prstClr val="white"/>
              </a:solidFill>
              <a:latin typeface="Century Gothic" panose="020B0502020202020204"/>
            </a:endParaRPr>
          </a:p>
          <a:p>
            <a:pPr defTabSz="457200"/>
            <a:endParaRPr lang="en-US" sz="2500">
              <a:solidFill>
                <a:prstClr val="white"/>
              </a:solidFill>
              <a:latin typeface="Century Gothic" panose="020B0502020202020204"/>
            </a:endParaRPr>
          </a:p>
          <a:p>
            <a:pPr defTabSz="457200"/>
            <a:r>
              <a:rPr lang="en-US" sz="2500">
                <a:solidFill>
                  <a:prstClr val="white"/>
                </a:solidFill>
                <a:latin typeface="Century Gothic" panose="020B0502020202020204"/>
              </a:rPr>
              <a:t>Finance/Work  12</a:t>
            </a:r>
          </a:p>
          <a:p>
            <a:pPr defTabSz="457200"/>
            <a:r>
              <a:rPr lang="en-US" sz="2500">
                <a:solidFill>
                  <a:prstClr val="white"/>
                </a:solidFill>
                <a:latin typeface="Century Gothic" panose="020B0502020202020204"/>
              </a:rPr>
              <a:t>             OR</a:t>
            </a:r>
          </a:p>
          <a:p>
            <a:pPr defTabSz="457200"/>
            <a:r>
              <a:rPr lang="en-US" sz="2500">
                <a:solidFill>
                  <a:prstClr val="white"/>
                </a:solidFill>
                <a:latin typeface="Century Gothic" panose="020B0502020202020204"/>
              </a:rPr>
              <a:t>NBCC Skills Trade and Work Ready Math 120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CEE551-F973-1C5F-47D2-B6E3C1F6596F}"/>
              </a:ext>
            </a:extLst>
          </p:cNvPr>
          <p:cNvCxnSpPr/>
          <p:nvPr/>
        </p:nvCxnSpPr>
        <p:spPr>
          <a:xfrm>
            <a:off x="6705600" y="685800"/>
            <a:ext cx="0" cy="495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11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7B39-E30C-BAEA-9936-1673E7AF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6"/>
            <a:ext cx="10873740" cy="1196535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b="1" i="0" kern="1200" spc="100" baseline="0" dirty="0">
                <a:latin typeface="+mj-lt"/>
                <a:ea typeface="+mj-ea"/>
                <a:cs typeface="+mj-cs"/>
              </a:rPr>
              <a:t>What Do The Numbers After the Course Name Mean?  Choosing Levels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E9E21-F30E-8449-A1E0-D8FFF9DEA207}"/>
              </a:ext>
            </a:extLst>
          </p:cNvPr>
          <p:cNvSpPr txBox="1"/>
          <p:nvPr/>
        </p:nvSpPr>
        <p:spPr>
          <a:xfrm>
            <a:off x="594360" y="1299411"/>
            <a:ext cx="11172524" cy="4523873"/>
          </a:xfrm>
          <a:prstGeom prst="rect">
            <a:avLst/>
          </a:prstGeom>
        </p:spPr>
        <p:txBody>
          <a:bodyPr vert="horz" lIns="0" tIns="228600" rIns="0" bIns="0" rtlCol="0">
            <a:noAutofit/>
          </a:bodyPr>
          <a:lstStyle/>
          <a:p>
            <a:pPr marL="283464" marR="0" lvl="0" indent="-283464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First 2 digits indicate Grade, and the 3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Digit indicates the level</a:t>
            </a:r>
          </a:p>
          <a:p>
            <a:pPr marL="283464" marR="0" lvl="1" indent="-283464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Open or “0” courses are offered at one level only (ex: Law 120, Wellness 110) Most courses are this way.  It does not indicate level of difficulty/intensity.</a:t>
            </a:r>
          </a:p>
          <a:p>
            <a:pPr marL="283464" marR="0" lvl="1" indent="-283464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Level 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courses are enriched University Preparatory (Physics, Biology, Chemistry, English 111/121). University does not require this level.</a:t>
            </a:r>
          </a:p>
          <a:p>
            <a:pPr marL="283464" marR="0" lvl="1" indent="-283464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Level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Courses are academic/university/college Preparatory (Physics, Biology, Chemistry, English 112/122, *Modern History*)</a:t>
            </a:r>
          </a:p>
          <a:p>
            <a:pPr marL="283464" marR="0" lvl="1" indent="-283464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Level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courses are General/college preparatory (English 113/123, *Modern History*)</a:t>
            </a:r>
          </a:p>
          <a:p>
            <a:pPr marL="283464" marR="0" lvl="1" indent="-283464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AP (Advanced Placement)  (Extra exam in May $)</a:t>
            </a:r>
          </a:p>
        </p:txBody>
      </p:sp>
    </p:spTree>
    <p:extLst>
      <p:ext uri="{BB962C8B-B14F-4D97-AF65-F5344CB8AC3E}">
        <p14:creationId xmlns:p14="http://schemas.microsoft.com/office/powerpoint/2010/main" val="307389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9A0E64-751F-263A-CACE-B188DB5F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02400"/>
            <a:ext cx="10972800" cy="1570325"/>
          </a:xfrm>
        </p:spPr>
        <p:txBody>
          <a:bodyPr anchor="b">
            <a:normAutofit/>
          </a:bodyPr>
          <a:lstStyle/>
          <a:p>
            <a:r>
              <a:rPr lang="en-US" sz="5400" dirty="0">
                <a:highlight>
                  <a:srgbClr val="FFFF00"/>
                </a:highlight>
              </a:rPr>
              <a:t>LOCAL OPTIONS </a:t>
            </a:r>
            <a:r>
              <a:rPr lang="en-US" sz="2400" dirty="0"/>
              <a:t>*page 28, 29 of Course Selection Guide </a:t>
            </a:r>
          </a:p>
        </p:txBody>
      </p:sp>
      <p:graphicFrame>
        <p:nvGraphicFramePr>
          <p:cNvPr id="13" name="Text Placeholder 2">
            <a:extLst>
              <a:ext uri="{FF2B5EF4-FFF2-40B4-BE49-F238E27FC236}">
                <a16:creationId xmlns:a16="http://schemas.microsoft.com/office/drawing/2014/main" id="{37DF50C7-2AFF-D210-34D4-DCE310D47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2970501"/>
              </p:ext>
            </p:extLst>
          </p:nvPr>
        </p:nvGraphicFramePr>
        <p:xfrm>
          <a:off x="594360" y="2628629"/>
          <a:ext cx="10972800" cy="3636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7459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AF17522-67DE-1F3E-35E6-B47C062FC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4360" y="278129"/>
            <a:ext cx="9778365" cy="1494596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altLang="en-US" dirty="0"/>
              <a:t>Choosing Courses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9A003E4-CA84-DA7D-A492-0C03955EFDD6}"/>
              </a:ext>
            </a:extLst>
          </p:cNvPr>
          <p:cNvSpPr>
            <a:spLocks noGrp="1" noChangeArrowheads="1"/>
          </p:cNvSpPr>
          <p:nvPr>
            <p:ph sz="quarter" idx="15"/>
          </p:nvPr>
        </p:nvSpPr>
        <p:spPr>
          <a:xfrm>
            <a:off x="312821" y="2286000"/>
            <a:ext cx="7844589" cy="3987995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Once courses have been selected, school schedule is created based on your choices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Choose carefully! Once a semester starts those are your courses.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Some courses have limited enrollment and/or extra levels of commitment/responsibility outside classroom.  These courses require Expression of Interest Forms to be completed and returned on time.  </a:t>
            </a: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B5FED042-E513-E39A-E3EB-B76ACD8F2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5854" y="2791326"/>
            <a:ext cx="3035460" cy="31396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itle 1">
            <a:extLst>
              <a:ext uri="{FF2B5EF4-FFF2-40B4-BE49-F238E27FC236}">
                <a16:creationId xmlns:a16="http://schemas.microsoft.com/office/drawing/2014/main" id="{74D3AD04-A794-0973-0D0A-9DC73387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</p:spPr>
        <p:txBody>
          <a:bodyPr/>
          <a:lstStyle/>
          <a:p>
            <a:r>
              <a:rPr lang="en-US" dirty="0"/>
              <a:t>What is the difference?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E1B1409A-301B-A257-2B06-DFBC62F0F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21" y="2646947"/>
            <a:ext cx="5630779" cy="40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3029F7-9ECF-55F9-164C-0B00407C9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7" y="3729789"/>
            <a:ext cx="4139543" cy="29386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E5FA6F-D7B7-47CB-374D-69DF53D05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449" y="321282"/>
            <a:ext cx="3590925" cy="492125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College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0DA6AC-47E5-3045-2EBF-F6AC21ECC9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949" y="1126729"/>
            <a:ext cx="5414210" cy="474468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Typically has the same time layout as high school (8:30 AM-4pm, Monday-Friday/September-June)</a:t>
            </a:r>
          </a:p>
          <a:p>
            <a:pPr>
              <a:defRPr/>
            </a:pPr>
            <a:r>
              <a:rPr lang="en-US" dirty="0"/>
              <a:t>Many programs are 1-2 years to obtain your diploma or Certificate</a:t>
            </a:r>
          </a:p>
          <a:p>
            <a:pPr>
              <a:defRPr/>
            </a:pPr>
            <a:r>
              <a:rPr lang="en-US" dirty="0"/>
              <a:t>Smaller class sizes</a:t>
            </a:r>
          </a:p>
          <a:p>
            <a:pPr>
              <a:defRPr/>
            </a:pPr>
            <a:r>
              <a:rPr lang="en-US" dirty="0"/>
              <a:t>Training for a Specific Career area</a:t>
            </a:r>
          </a:p>
          <a:p>
            <a:pPr>
              <a:defRPr/>
            </a:pPr>
            <a:r>
              <a:rPr lang="en-US" dirty="0"/>
              <a:t>PRIVATE $$  VS  PUBLIC $ (NBCC)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A3FD3-2882-7218-DE7B-3EE937B51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8876" y="156182"/>
            <a:ext cx="3597275" cy="657225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4000" b="1" dirty="0">
                <a:solidFill>
                  <a:schemeClr val="bg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University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12C063-13D5-8A3F-BFD4-61A168B04F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865584"/>
            <a:ext cx="6055893" cy="526696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Typically take 5 courses per semester, 3 hours of instruction of each class per week.  Times of classes are scattered </a:t>
            </a:r>
            <a:r>
              <a:rPr lang="en-US" dirty="0" err="1"/>
              <a:t>thoughout</a:t>
            </a:r>
            <a:r>
              <a:rPr lang="en-US" dirty="0"/>
              <a:t> week/ September-April</a:t>
            </a:r>
          </a:p>
          <a:p>
            <a:pPr>
              <a:defRPr/>
            </a:pPr>
            <a:r>
              <a:rPr lang="en-US" dirty="0"/>
              <a:t>An Undergraduate / Bachelors Degree takes 4 years to complete.  Traditionally more training (</a:t>
            </a:r>
            <a:r>
              <a:rPr lang="en-US" dirty="0" err="1"/>
              <a:t>ie</a:t>
            </a:r>
            <a:r>
              <a:rPr lang="en-US" dirty="0"/>
              <a:t>., Masters, </a:t>
            </a:r>
            <a:r>
              <a:rPr lang="en-US" dirty="0" err="1"/>
              <a:t>Ph.D</a:t>
            </a:r>
            <a:r>
              <a:rPr lang="en-US" dirty="0"/>
              <a:t>) may be required afterwards to specialize.</a:t>
            </a:r>
          </a:p>
          <a:p>
            <a:pPr>
              <a:defRPr/>
            </a:pPr>
            <a:r>
              <a:rPr lang="en-US" dirty="0"/>
              <a:t>Large class sizes (</a:t>
            </a:r>
            <a:r>
              <a:rPr lang="en-US" dirty="0" err="1"/>
              <a:t>esp</a:t>
            </a:r>
            <a:r>
              <a:rPr lang="en-US" dirty="0"/>
              <a:t> in first year)</a:t>
            </a:r>
          </a:p>
          <a:p>
            <a:pPr>
              <a:defRPr/>
            </a:pPr>
            <a:r>
              <a:rPr lang="en-US" dirty="0"/>
              <a:t>Gaining a lot of knowledge on specific topics/subjects</a:t>
            </a:r>
          </a:p>
          <a:p>
            <a:pPr>
              <a:defRPr/>
            </a:pPr>
            <a:r>
              <a:rPr lang="en-US" dirty="0"/>
              <a:t>$$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8BA0191-5BFB-EB80-DD38-FEB76F542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61409" y="4661717"/>
            <a:ext cx="7936230" cy="138076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altLang="en-US" dirty="0"/>
              <a:t>Are You Planning on Attending a Post-Secondary Institution?</a:t>
            </a:r>
          </a:p>
        </p:txBody>
      </p:sp>
      <p:sp>
        <p:nvSpPr>
          <p:cNvPr id="8199" name="Rectangle 3">
            <a:extLst>
              <a:ext uri="{FF2B5EF4-FFF2-40B4-BE49-F238E27FC236}">
                <a16:creationId xmlns:a16="http://schemas.microsoft.com/office/drawing/2014/main" id="{7A8EDF31-09ED-B0ED-EB06-E2DC63FD9741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>
          <a:xfrm>
            <a:off x="288758" y="584004"/>
            <a:ext cx="5221705" cy="5648353"/>
          </a:xfrm>
        </p:spPr>
        <p:txBody>
          <a:bodyPr>
            <a:normAutofit/>
          </a:bodyPr>
          <a:lstStyle/>
          <a:p>
            <a:pPr>
              <a:defRPr/>
            </a:pPr>
            <a:endParaRPr lang="en-US" altLang="en-US" sz="17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/>
              <a:t>Admission requirements are not the same as Graduation Requirements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/>
              <a:t>Grade 11 and 12 grades are used by post-secondary institutions for acceptance (regardless in which semester taken).  They will see this on your transcript when you submit your application.</a:t>
            </a: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sz="1700" dirty="0"/>
          </a:p>
        </p:txBody>
      </p:sp>
      <p:pic>
        <p:nvPicPr>
          <p:cNvPr id="8200" name="Video 8199" descr="Graduates Throwing Hats">
            <a:extLst>
              <a:ext uri="{FF2B5EF4-FFF2-40B4-BE49-F238E27FC236}">
                <a16:creationId xmlns:a16="http://schemas.microsoft.com/office/drawing/2014/main" id="{0828C5DD-4991-4286-F252-9726F0560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456" r="21219" b="-1"/>
          <a:stretch/>
        </p:blipFill>
        <p:spPr>
          <a:xfrm>
            <a:off x="6304548" y="662657"/>
            <a:ext cx="4716378" cy="3999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200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ustom">
  <a:themeElements>
    <a:clrScheme name="Custom 2">
      <a:dk1>
        <a:sysClr val="windowText" lastClr="000000"/>
      </a:dk1>
      <a:lt1>
        <a:sysClr val="window" lastClr="FFFFFF"/>
      </a:lt1>
      <a:dk2>
        <a:srgbClr val="FFCA08"/>
      </a:dk2>
      <a:lt2>
        <a:srgbClr val="E5DEDB"/>
      </a:lt2>
      <a:accent1>
        <a:srgbClr val="FFCA08"/>
      </a:accent1>
      <a:accent2>
        <a:srgbClr val="FFCA08"/>
      </a:accent2>
      <a:accent3>
        <a:srgbClr val="39302A"/>
      </a:accent3>
      <a:accent4>
        <a:srgbClr val="FFCA08"/>
      </a:accent4>
      <a:accent5>
        <a:srgbClr val="39302A"/>
      </a:accent5>
      <a:accent6>
        <a:srgbClr val="FFCA08"/>
      </a:accent6>
      <a:hlink>
        <a:srgbClr val="000000"/>
      </a:hlink>
      <a:folHlink>
        <a:srgbClr val="0C0C0C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619</Words>
  <Application>Microsoft Office PowerPoint</Application>
  <PresentationFormat>Widescreen</PresentationFormat>
  <Paragraphs>71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Rounded MT Bold</vt:lpstr>
      <vt:lpstr>Bahnschrift SemiBold</vt:lpstr>
      <vt:lpstr>Century Gothic</vt:lpstr>
      <vt:lpstr>Franklin Gothic Book</vt:lpstr>
      <vt:lpstr>Franklin Gothic Demi</vt:lpstr>
      <vt:lpstr>Wingdings</vt:lpstr>
      <vt:lpstr>Wingdings 3</vt:lpstr>
      <vt:lpstr>Custom</vt:lpstr>
      <vt:lpstr>Ion</vt:lpstr>
      <vt:lpstr>Things to Consider in Making Your Selections</vt:lpstr>
      <vt:lpstr>Reminder About the Math Pathways </vt:lpstr>
      <vt:lpstr>After GMF 10    NRF Math 10 Foundations 11     Pre-Calc 11                  Fnds 12 Pre-Calc 12A Pre-Calc 12B Calculus 12 </vt:lpstr>
      <vt:lpstr>What Do The Numbers After the Course Name Mean?  Choosing Levels</vt:lpstr>
      <vt:lpstr>LOCAL OPTIONS *page 28, 29 of Course Selection Guide </vt:lpstr>
      <vt:lpstr>Choosing Courses</vt:lpstr>
      <vt:lpstr>What is the difference?</vt:lpstr>
      <vt:lpstr>PowerPoint Presentation</vt:lpstr>
      <vt:lpstr>Are You Planning on Attending a Post-Secondary Institution?</vt:lpstr>
      <vt:lpstr>NBCC Requirements</vt:lpstr>
      <vt:lpstr> University Admission Requirements (Examples to show how to understand requirements)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OPTIONS *page 28, 29 of Course Selection Guide </dc:title>
  <dc:creator>Hamilton, Cristel     (ASD-W)</dc:creator>
  <cp:lastModifiedBy>Smeltzer, Harmony    (ASD-W)</cp:lastModifiedBy>
  <cp:revision>2</cp:revision>
  <dcterms:created xsi:type="dcterms:W3CDTF">2024-02-23T02:03:31Z</dcterms:created>
  <dcterms:modified xsi:type="dcterms:W3CDTF">2024-03-01T18:13:44Z</dcterms:modified>
</cp:coreProperties>
</file>