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4"/>
  </p:notesMasterIdLst>
  <p:handoutMasterIdLst>
    <p:handoutMasterId r:id="rId35"/>
  </p:handoutMasterIdLst>
  <p:sldIdLst>
    <p:sldId id="410" r:id="rId5"/>
    <p:sldId id="383" r:id="rId6"/>
    <p:sldId id="411" r:id="rId7"/>
    <p:sldId id="412" r:id="rId8"/>
    <p:sldId id="413" r:id="rId9"/>
    <p:sldId id="414" r:id="rId10"/>
    <p:sldId id="259" r:id="rId11"/>
    <p:sldId id="415" r:id="rId12"/>
    <p:sldId id="416" r:id="rId13"/>
    <p:sldId id="420" r:id="rId14"/>
    <p:sldId id="409" r:id="rId15"/>
    <p:sldId id="417" r:id="rId16"/>
    <p:sldId id="389" r:id="rId17"/>
    <p:sldId id="418" r:id="rId18"/>
    <p:sldId id="419" r:id="rId19"/>
    <p:sldId id="428" r:id="rId20"/>
    <p:sldId id="265" r:id="rId21"/>
    <p:sldId id="289" r:id="rId22"/>
    <p:sldId id="288" r:id="rId23"/>
    <p:sldId id="269" r:id="rId24"/>
    <p:sldId id="423" r:id="rId25"/>
    <p:sldId id="424" r:id="rId26"/>
    <p:sldId id="422" r:id="rId27"/>
    <p:sldId id="421" r:id="rId28"/>
    <p:sldId id="426" r:id="rId29"/>
    <p:sldId id="425" r:id="rId30"/>
    <p:sldId id="276" r:id="rId31"/>
    <p:sldId id="277" r:id="rId32"/>
    <p:sldId id="427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1D94B5-9924-41B8-8E53-1C61D07382AA}" v="146" dt="2024-02-28T16:50:30.091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27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2.gnb.ca/content/gnb/en/departments/post-secondary_education_training_and_labour/Skills/content/ApprenticeshipAndTrades/DesignatedOccupations.html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2.gnb.ca/content/gnb/en/departments/post-secondary_education_training_and_labour/Skills/content/ApprenticeshipAndTrades/DesignatedOccupations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8E885-331A-47D9-9C32-66D291A15FE0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8900446-C9E5-4D36-8265-ACFAE08BFABA}">
      <dgm:prSet/>
      <dgm:spPr/>
      <dgm:t>
        <a:bodyPr/>
        <a:lstStyle/>
        <a:p>
          <a:r>
            <a:rPr lang="en-US"/>
            <a:t>Advanced Comp. Aid Drafting 120</a:t>
          </a:r>
        </a:p>
      </dgm:t>
    </dgm:pt>
    <dgm:pt modelId="{D57C9995-64DD-434E-9414-6BA3875D3522}" type="parTrans" cxnId="{5E96CEDE-A301-40AF-A8E8-259AC7EDD7C8}">
      <dgm:prSet/>
      <dgm:spPr/>
      <dgm:t>
        <a:bodyPr/>
        <a:lstStyle/>
        <a:p>
          <a:endParaRPr lang="en-US"/>
        </a:p>
      </dgm:t>
    </dgm:pt>
    <dgm:pt modelId="{3606AFAC-475D-4CE4-9A7E-1F83DA664FF0}" type="sibTrans" cxnId="{5E96CEDE-A301-40AF-A8E8-259AC7EDD7C8}">
      <dgm:prSet/>
      <dgm:spPr/>
      <dgm:t>
        <a:bodyPr/>
        <a:lstStyle/>
        <a:p>
          <a:endParaRPr lang="en-US"/>
        </a:p>
      </dgm:t>
    </dgm:pt>
    <dgm:pt modelId="{27E0A03F-C340-4323-A0EA-13950F046671}">
      <dgm:prSet/>
      <dgm:spPr/>
      <dgm:t>
        <a:bodyPr/>
        <a:lstStyle/>
        <a:p>
          <a:r>
            <a:rPr lang="en-US"/>
            <a:t>Advanced Keyboarding 110</a:t>
          </a:r>
        </a:p>
      </dgm:t>
    </dgm:pt>
    <dgm:pt modelId="{DA5E61FE-811C-4754-BAB5-876B81231AB6}" type="parTrans" cxnId="{17FAB472-1AC3-405B-A43A-38111B5CBEDC}">
      <dgm:prSet/>
      <dgm:spPr/>
      <dgm:t>
        <a:bodyPr/>
        <a:lstStyle/>
        <a:p>
          <a:endParaRPr lang="en-US"/>
        </a:p>
      </dgm:t>
    </dgm:pt>
    <dgm:pt modelId="{68904534-8D0B-4016-9BF3-78A2316A7F74}" type="sibTrans" cxnId="{17FAB472-1AC3-405B-A43A-38111B5CBEDC}">
      <dgm:prSet/>
      <dgm:spPr/>
      <dgm:t>
        <a:bodyPr/>
        <a:lstStyle/>
        <a:p>
          <a:endParaRPr lang="en-US"/>
        </a:p>
      </dgm:t>
    </dgm:pt>
    <dgm:pt modelId="{CCE9B187-C5FF-47F0-AC52-5D8EBAE80A75}">
      <dgm:prSet/>
      <dgm:spPr/>
      <dgm:t>
        <a:bodyPr/>
        <a:lstStyle/>
        <a:p>
          <a:r>
            <a:rPr lang="en-US"/>
            <a:t>Art in Atlantic Canada 110</a:t>
          </a:r>
        </a:p>
      </dgm:t>
    </dgm:pt>
    <dgm:pt modelId="{65ECD85B-F04E-434B-B1F6-9BCD10CF737F}" type="parTrans" cxnId="{59D8C0ED-4A8A-4ABB-BCF1-B99309FD3032}">
      <dgm:prSet/>
      <dgm:spPr/>
      <dgm:t>
        <a:bodyPr/>
        <a:lstStyle/>
        <a:p>
          <a:endParaRPr lang="en-US"/>
        </a:p>
      </dgm:t>
    </dgm:pt>
    <dgm:pt modelId="{92CF01BB-FC14-4261-B65A-E39274696EE6}" type="sibTrans" cxnId="{59D8C0ED-4A8A-4ABB-BCF1-B99309FD3032}">
      <dgm:prSet/>
      <dgm:spPr/>
      <dgm:t>
        <a:bodyPr/>
        <a:lstStyle/>
        <a:p>
          <a:endParaRPr lang="en-US"/>
        </a:p>
      </dgm:t>
    </dgm:pt>
    <dgm:pt modelId="{FA8FB6E6-8917-47F4-8977-E04A5AAD229F}">
      <dgm:prSet/>
      <dgm:spPr/>
      <dgm:t>
        <a:bodyPr/>
        <a:lstStyle/>
        <a:p>
          <a:r>
            <a:rPr lang="en-US"/>
            <a:t>Gender Media &amp; Culture 120</a:t>
          </a:r>
        </a:p>
      </dgm:t>
    </dgm:pt>
    <dgm:pt modelId="{93FFB7E2-B42B-492E-90D4-73619B3DD61E}" type="parTrans" cxnId="{6A66D077-8755-4857-AED9-D028A541B1AC}">
      <dgm:prSet/>
      <dgm:spPr/>
      <dgm:t>
        <a:bodyPr/>
        <a:lstStyle/>
        <a:p>
          <a:endParaRPr lang="en-US"/>
        </a:p>
      </dgm:t>
    </dgm:pt>
    <dgm:pt modelId="{52EE973C-F6EE-45CA-842A-EA6F4535B140}" type="sibTrans" cxnId="{6A66D077-8755-4857-AED9-D028A541B1AC}">
      <dgm:prSet/>
      <dgm:spPr/>
      <dgm:t>
        <a:bodyPr/>
        <a:lstStyle/>
        <a:p>
          <a:endParaRPr lang="en-US"/>
        </a:p>
      </dgm:t>
    </dgm:pt>
    <dgm:pt modelId="{46E9272D-93AB-4621-AC21-D08497DFFBFD}">
      <dgm:prSet/>
      <dgm:spPr/>
      <dgm:t>
        <a:bodyPr/>
        <a:lstStyle/>
        <a:p>
          <a:r>
            <a:rPr lang="en-US"/>
            <a:t>Kinesiology 120</a:t>
          </a:r>
        </a:p>
      </dgm:t>
    </dgm:pt>
    <dgm:pt modelId="{05876097-A3C2-48F7-942A-DEBA0D1892D3}" type="parTrans" cxnId="{25B0D691-0E2B-47E4-9B11-EBBA2E3B032B}">
      <dgm:prSet/>
      <dgm:spPr/>
      <dgm:t>
        <a:bodyPr/>
        <a:lstStyle/>
        <a:p>
          <a:endParaRPr lang="en-US"/>
        </a:p>
      </dgm:t>
    </dgm:pt>
    <dgm:pt modelId="{292778AB-5AFB-4E4C-9979-8E54C5CB8BE1}" type="sibTrans" cxnId="{25B0D691-0E2B-47E4-9B11-EBBA2E3B032B}">
      <dgm:prSet/>
      <dgm:spPr/>
      <dgm:t>
        <a:bodyPr/>
        <a:lstStyle/>
        <a:p>
          <a:endParaRPr lang="en-US"/>
        </a:p>
      </dgm:t>
    </dgm:pt>
    <dgm:pt modelId="{92B69FD4-E18B-4E59-A1E7-0B8119DD831E}">
      <dgm:prSet/>
      <dgm:spPr/>
      <dgm:t>
        <a:bodyPr/>
        <a:lstStyle/>
        <a:p>
          <a:r>
            <a:rPr lang="en-US"/>
            <a:t>Maintenance Auto 110</a:t>
          </a:r>
        </a:p>
      </dgm:t>
    </dgm:pt>
    <dgm:pt modelId="{DFFA79DE-28E2-42D7-96CD-F3B7872FA17F}" type="parTrans" cxnId="{A3EEDDC4-1E15-4BBE-ABEC-4AAE1766D172}">
      <dgm:prSet/>
      <dgm:spPr/>
      <dgm:t>
        <a:bodyPr/>
        <a:lstStyle/>
        <a:p>
          <a:endParaRPr lang="en-US"/>
        </a:p>
      </dgm:t>
    </dgm:pt>
    <dgm:pt modelId="{C386C8F6-7BB4-40FE-9275-E868DC3F7D0F}" type="sibTrans" cxnId="{A3EEDDC4-1E15-4BBE-ABEC-4AAE1766D172}">
      <dgm:prSet/>
      <dgm:spPr/>
      <dgm:t>
        <a:bodyPr/>
        <a:lstStyle/>
        <a:p>
          <a:endParaRPr lang="en-US"/>
        </a:p>
      </dgm:t>
    </dgm:pt>
    <dgm:pt modelId="{8ACF337D-DA8A-41F3-B1A6-D01864958D8C}">
      <dgm:prSet/>
      <dgm:spPr/>
      <dgm:t>
        <a:bodyPr/>
        <a:lstStyle/>
        <a:p>
          <a:r>
            <a:rPr lang="en-US"/>
            <a:t>Recording &amp; Sound Design 120</a:t>
          </a:r>
        </a:p>
      </dgm:t>
    </dgm:pt>
    <dgm:pt modelId="{14213BAF-7415-4485-8B3C-04184A0D2F43}" type="parTrans" cxnId="{D491E3A7-1460-4883-9F0E-FE1BB4FE25F9}">
      <dgm:prSet/>
      <dgm:spPr/>
      <dgm:t>
        <a:bodyPr/>
        <a:lstStyle/>
        <a:p>
          <a:endParaRPr lang="en-US"/>
        </a:p>
      </dgm:t>
    </dgm:pt>
    <dgm:pt modelId="{68AFB214-3C54-4AA1-A51A-63A54169CC12}" type="sibTrans" cxnId="{D491E3A7-1460-4883-9F0E-FE1BB4FE25F9}">
      <dgm:prSet/>
      <dgm:spPr/>
      <dgm:t>
        <a:bodyPr/>
        <a:lstStyle/>
        <a:p>
          <a:endParaRPr lang="en-US"/>
        </a:p>
      </dgm:t>
    </dgm:pt>
    <dgm:pt modelId="{10878F9E-E268-4472-93C1-2BAF99A0CF2C}">
      <dgm:prSet/>
      <dgm:spPr/>
      <dgm:t>
        <a:bodyPr/>
        <a:lstStyle/>
        <a:p>
          <a:r>
            <a:rPr lang="en-US"/>
            <a:t>World Religions 120</a:t>
          </a:r>
        </a:p>
      </dgm:t>
    </dgm:pt>
    <dgm:pt modelId="{1A7949F8-0FC7-428C-8BDE-AFC84D42E52C}" type="parTrans" cxnId="{3FBAFDC7-D527-44D6-8871-9C6CB55CE68D}">
      <dgm:prSet/>
      <dgm:spPr/>
      <dgm:t>
        <a:bodyPr/>
        <a:lstStyle/>
        <a:p>
          <a:endParaRPr lang="en-US"/>
        </a:p>
      </dgm:t>
    </dgm:pt>
    <dgm:pt modelId="{D05AB757-B15C-4793-97E2-C2E2B44184F2}" type="sibTrans" cxnId="{3FBAFDC7-D527-44D6-8871-9C6CB55CE68D}">
      <dgm:prSet/>
      <dgm:spPr/>
      <dgm:t>
        <a:bodyPr/>
        <a:lstStyle/>
        <a:p>
          <a:endParaRPr lang="en-US"/>
        </a:p>
      </dgm:t>
    </dgm:pt>
    <dgm:pt modelId="{8C078340-3B92-4633-81EA-51667EC63A46}" type="pres">
      <dgm:prSet presAssocID="{3D98E885-331A-47D9-9C32-66D291A15FE0}" presName="diagram" presStyleCnt="0">
        <dgm:presLayoutVars>
          <dgm:dir/>
          <dgm:resizeHandles val="exact"/>
        </dgm:presLayoutVars>
      </dgm:prSet>
      <dgm:spPr/>
    </dgm:pt>
    <dgm:pt modelId="{92652337-B153-4C64-A223-8D74B67935D9}" type="pres">
      <dgm:prSet presAssocID="{98900446-C9E5-4D36-8265-ACFAE08BFABA}" presName="node" presStyleLbl="node1" presStyleIdx="0" presStyleCnt="8">
        <dgm:presLayoutVars>
          <dgm:bulletEnabled val="1"/>
        </dgm:presLayoutVars>
      </dgm:prSet>
      <dgm:spPr/>
    </dgm:pt>
    <dgm:pt modelId="{2DF16892-61D5-4FEA-9429-88B191B1ADAC}" type="pres">
      <dgm:prSet presAssocID="{3606AFAC-475D-4CE4-9A7E-1F83DA664FF0}" presName="sibTrans" presStyleCnt="0"/>
      <dgm:spPr/>
    </dgm:pt>
    <dgm:pt modelId="{BD54ACBD-42AC-4E5B-8FDD-4835D180D469}" type="pres">
      <dgm:prSet presAssocID="{27E0A03F-C340-4323-A0EA-13950F046671}" presName="node" presStyleLbl="node1" presStyleIdx="1" presStyleCnt="8">
        <dgm:presLayoutVars>
          <dgm:bulletEnabled val="1"/>
        </dgm:presLayoutVars>
      </dgm:prSet>
      <dgm:spPr/>
    </dgm:pt>
    <dgm:pt modelId="{83A3CDF3-C0A5-4EBB-8D4E-D29A83D1C8C6}" type="pres">
      <dgm:prSet presAssocID="{68904534-8D0B-4016-9BF3-78A2316A7F74}" presName="sibTrans" presStyleCnt="0"/>
      <dgm:spPr/>
    </dgm:pt>
    <dgm:pt modelId="{3D893568-3AE2-4922-BDB1-8936889059B4}" type="pres">
      <dgm:prSet presAssocID="{CCE9B187-C5FF-47F0-AC52-5D8EBAE80A75}" presName="node" presStyleLbl="node1" presStyleIdx="2" presStyleCnt="8">
        <dgm:presLayoutVars>
          <dgm:bulletEnabled val="1"/>
        </dgm:presLayoutVars>
      </dgm:prSet>
      <dgm:spPr/>
    </dgm:pt>
    <dgm:pt modelId="{FB9E9760-6EDE-488B-A878-9D38FAE93C66}" type="pres">
      <dgm:prSet presAssocID="{92CF01BB-FC14-4261-B65A-E39274696EE6}" presName="sibTrans" presStyleCnt="0"/>
      <dgm:spPr/>
    </dgm:pt>
    <dgm:pt modelId="{CD8AFA7B-AFE4-46F8-8C19-2E9B85FA093E}" type="pres">
      <dgm:prSet presAssocID="{FA8FB6E6-8917-47F4-8977-E04A5AAD229F}" presName="node" presStyleLbl="node1" presStyleIdx="3" presStyleCnt="8">
        <dgm:presLayoutVars>
          <dgm:bulletEnabled val="1"/>
        </dgm:presLayoutVars>
      </dgm:prSet>
      <dgm:spPr/>
    </dgm:pt>
    <dgm:pt modelId="{F330B740-EF42-4F84-97A7-E7B86CE35301}" type="pres">
      <dgm:prSet presAssocID="{52EE973C-F6EE-45CA-842A-EA6F4535B140}" presName="sibTrans" presStyleCnt="0"/>
      <dgm:spPr/>
    </dgm:pt>
    <dgm:pt modelId="{2040DD38-5E8D-470C-9272-2D209008D295}" type="pres">
      <dgm:prSet presAssocID="{46E9272D-93AB-4621-AC21-D08497DFFBFD}" presName="node" presStyleLbl="node1" presStyleIdx="4" presStyleCnt="8">
        <dgm:presLayoutVars>
          <dgm:bulletEnabled val="1"/>
        </dgm:presLayoutVars>
      </dgm:prSet>
      <dgm:spPr/>
    </dgm:pt>
    <dgm:pt modelId="{F6DF4516-8C38-49A6-B067-1386E7FE8696}" type="pres">
      <dgm:prSet presAssocID="{292778AB-5AFB-4E4C-9979-8E54C5CB8BE1}" presName="sibTrans" presStyleCnt="0"/>
      <dgm:spPr/>
    </dgm:pt>
    <dgm:pt modelId="{C5781DD5-B33D-42A8-8167-AE1610593058}" type="pres">
      <dgm:prSet presAssocID="{92B69FD4-E18B-4E59-A1E7-0B8119DD831E}" presName="node" presStyleLbl="node1" presStyleIdx="5" presStyleCnt="8">
        <dgm:presLayoutVars>
          <dgm:bulletEnabled val="1"/>
        </dgm:presLayoutVars>
      </dgm:prSet>
      <dgm:spPr/>
    </dgm:pt>
    <dgm:pt modelId="{C6D4CF52-F67E-4C4F-B19C-2581255E44B1}" type="pres">
      <dgm:prSet presAssocID="{C386C8F6-7BB4-40FE-9275-E868DC3F7D0F}" presName="sibTrans" presStyleCnt="0"/>
      <dgm:spPr/>
    </dgm:pt>
    <dgm:pt modelId="{17C56021-87A4-4889-8FAB-C617B065BA3D}" type="pres">
      <dgm:prSet presAssocID="{8ACF337D-DA8A-41F3-B1A6-D01864958D8C}" presName="node" presStyleLbl="node1" presStyleIdx="6" presStyleCnt="8">
        <dgm:presLayoutVars>
          <dgm:bulletEnabled val="1"/>
        </dgm:presLayoutVars>
      </dgm:prSet>
      <dgm:spPr/>
    </dgm:pt>
    <dgm:pt modelId="{AC9DF434-C9AA-4785-A198-4D8AD3313BE2}" type="pres">
      <dgm:prSet presAssocID="{68AFB214-3C54-4AA1-A51A-63A54169CC12}" presName="sibTrans" presStyleCnt="0"/>
      <dgm:spPr/>
    </dgm:pt>
    <dgm:pt modelId="{6FD6158D-6D03-48C0-8015-E7EE9FD3C1FE}" type="pres">
      <dgm:prSet presAssocID="{10878F9E-E268-4472-93C1-2BAF99A0CF2C}" presName="node" presStyleLbl="node1" presStyleIdx="7" presStyleCnt="8">
        <dgm:presLayoutVars>
          <dgm:bulletEnabled val="1"/>
        </dgm:presLayoutVars>
      </dgm:prSet>
      <dgm:spPr/>
    </dgm:pt>
  </dgm:ptLst>
  <dgm:cxnLst>
    <dgm:cxn modelId="{ED5E7004-3C88-4726-A90A-7C374635037A}" type="presOf" srcId="{98900446-C9E5-4D36-8265-ACFAE08BFABA}" destId="{92652337-B153-4C64-A223-8D74B67935D9}" srcOrd="0" destOrd="0" presId="urn:microsoft.com/office/officeart/2005/8/layout/default"/>
    <dgm:cxn modelId="{113F7B2C-A004-416F-94DD-D14181554E62}" type="presOf" srcId="{27E0A03F-C340-4323-A0EA-13950F046671}" destId="{BD54ACBD-42AC-4E5B-8FDD-4835D180D469}" srcOrd="0" destOrd="0" presId="urn:microsoft.com/office/officeart/2005/8/layout/default"/>
    <dgm:cxn modelId="{8FF9B838-758F-4DE3-94F3-407396C8C625}" type="presOf" srcId="{10878F9E-E268-4472-93C1-2BAF99A0CF2C}" destId="{6FD6158D-6D03-48C0-8015-E7EE9FD3C1FE}" srcOrd="0" destOrd="0" presId="urn:microsoft.com/office/officeart/2005/8/layout/default"/>
    <dgm:cxn modelId="{8CD29D3F-CC38-43AF-820B-C94C6C595F18}" type="presOf" srcId="{46E9272D-93AB-4621-AC21-D08497DFFBFD}" destId="{2040DD38-5E8D-470C-9272-2D209008D295}" srcOrd="0" destOrd="0" presId="urn:microsoft.com/office/officeart/2005/8/layout/default"/>
    <dgm:cxn modelId="{831CAC61-33B4-41C6-8C7A-4DBBFB9CABBC}" type="presOf" srcId="{92B69FD4-E18B-4E59-A1E7-0B8119DD831E}" destId="{C5781DD5-B33D-42A8-8167-AE1610593058}" srcOrd="0" destOrd="0" presId="urn:microsoft.com/office/officeart/2005/8/layout/default"/>
    <dgm:cxn modelId="{17FAB472-1AC3-405B-A43A-38111B5CBEDC}" srcId="{3D98E885-331A-47D9-9C32-66D291A15FE0}" destId="{27E0A03F-C340-4323-A0EA-13950F046671}" srcOrd="1" destOrd="0" parTransId="{DA5E61FE-811C-4754-BAB5-876B81231AB6}" sibTransId="{68904534-8D0B-4016-9BF3-78A2316A7F74}"/>
    <dgm:cxn modelId="{6A66D077-8755-4857-AED9-D028A541B1AC}" srcId="{3D98E885-331A-47D9-9C32-66D291A15FE0}" destId="{FA8FB6E6-8917-47F4-8977-E04A5AAD229F}" srcOrd="3" destOrd="0" parTransId="{93FFB7E2-B42B-492E-90D4-73619B3DD61E}" sibTransId="{52EE973C-F6EE-45CA-842A-EA6F4535B140}"/>
    <dgm:cxn modelId="{981A857D-AAE1-49B4-A5EA-1A5C773C613B}" type="presOf" srcId="{8ACF337D-DA8A-41F3-B1A6-D01864958D8C}" destId="{17C56021-87A4-4889-8FAB-C617B065BA3D}" srcOrd="0" destOrd="0" presId="urn:microsoft.com/office/officeart/2005/8/layout/default"/>
    <dgm:cxn modelId="{25B0D691-0E2B-47E4-9B11-EBBA2E3B032B}" srcId="{3D98E885-331A-47D9-9C32-66D291A15FE0}" destId="{46E9272D-93AB-4621-AC21-D08497DFFBFD}" srcOrd="4" destOrd="0" parTransId="{05876097-A3C2-48F7-942A-DEBA0D1892D3}" sibTransId="{292778AB-5AFB-4E4C-9979-8E54C5CB8BE1}"/>
    <dgm:cxn modelId="{D491E3A7-1460-4883-9F0E-FE1BB4FE25F9}" srcId="{3D98E885-331A-47D9-9C32-66D291A15FE0}" destId="{8ACF337D-DA8A-41F3-B1A6-D01864958D8C}" srcOrd="6" destOrd="0" parTransId="{14213BAF-7415-4485-8B3C-04184A0D2F43}" sibTransId="{68AFB214-3C54-4AA1-A51A-63A54169CC12}"/>
    <dgm:cxn modelId="{BB2618B5-CBCE-4DD3-9AF3-BE152F444373}" type="presOf" srcId="{CCE9B187-C5FF-47F0-AC52-5D8EBAE80A75}" destId="{3D893568-3AE2-4922-BDB1-8936889059B4}" srcOrd="0" destOrd="0" presId="urn:microsoft.com/office/officeart/2005/8/layout/default"/>
    <dgm:cxn modelId="{A3EEDDC4-1E15-4BBE-ABEC-4AAE1766D172}" srcId="{3D98E885-331A-47D9-9C32-66D291A15FE0}" destId="{92B69FD4-E18B-4E59-A1E7-0B8119DD831E}" srcOrd="5" destOrd="0" parTransId="{DFFA79DE-28E2-42D7-96CD-F3B7872FA17F}" sibTransId="{C386C8F6-7BB4-40FE-9275-E868DC3F7D0F}"/>
    <dgm:cxn modelId="{3FBAFDC7-D527-44D6-8871-9C6CB55CE68D}" srcId="{3D98E885-331A-47D9-9C32-66D291A15FE0}" destId="{10878F9E-E268-4472-93C1-2BAF99A0CF2C}" srcOrd="7" destOrd="0" parTransId="{1A7949F8-0FC7-428C-8BDE-AFC84D42E52C}" sibTransId="{D05AB757-B15C-4793-97E2-C2E2B44184F2}"/>
    <dgm:cxn modelId="{152E2EDD-EA9F-426D-A9C9-EC18D27D994E}" type="presOf" srcId="{FA8FB6E6-8917-47F4-8977-E04A5AAD229F}" destId="{CD8AFA7B-AFE4-46F8-8C19-2E9B85FA093E}" srcOrd="0" destOrd="0" presId="urn:microsoft.com/office/officeart/2005/8/layout/default"/>
    <dgm:cxn modelId="{5E96CEDE-A301-40AF-A8E8-259AC7EDD7C8}" srcId="{3D98E885-331A-47D9-9C32-66D291A15FE0}" destId="{98900446-C9E5-4D36-8265-ACFAE08BFABA}" srcOrd="0" destOrd="0" parTransId="{D57C9995-64DD-434E-9414-6BA3875D3522}" sibTransId="{3606AFAC-475D-4CE4-9A7E-1F83DA664FF0}"/>
    <dgm:cxn modelId="{59D8C0ED-4A8A-4ABB-BCF1-B99309FD3032}" srcId="{3D98E885-331A-47D9-9C32-66D291A15FE0}" destId="{CCE9B187-C5FF-47F0-AC52-5D8EBAE80A75}" srcOrd="2" destOrd="0" parTransId="{65ECD85B-F04E-434B-B1F6-9BCD10CF737F}" sibTransId="{92CF01BB-FC14-4261-B65A-E39274696EE6}"/>
    <dgm:cxn modelId="{4A5554F5-5ED1-4734-AE0E-6C48F97F5D8A}" type="presOf" srcId="{3D98E885-331A-47D9-9C32-66D291A15FE0}" destId="{8C078340-3B92-4633-81EA-51667EC63A46}" srcOrd="0" destOrd="0" presId="urn:microsoft.com/office/officeart/2005/8/layout/default"/>
    <dgm:cxn modelId="{151E863E-12B6-422F-9DD2-36AC98C773D9}" type="presParOf" srcId="{8C078340-3B92-4633-81EA-51667EC63A46}" destId="{92652337-B153-4C64-A223-8D74B67935D9}" srcOrd="0" destOrd="0" presId="urn:microsoft.com/office/officeart/2005/8/layout/default"/>
    <dgm:cxn modelId="{BF537E97-1F7F-4C06-9E09-677D040768AA}" type="presParOf" srcId="{8C078340-3B92-4633-81EA-51667EC63A46}" destId="{2DF16892-61D5-4FEA-9429-88B191B1ADAC}" srcOrd="1" destOrd="0" presId="urn:microsoft.com/office/officeart/2005/8/layout/default"/>
    <dgm:cxn modelId="{C6D97F29-B816-4939-ADA2-9CC635BBA1A5}" type="presParOf" srcId="{8C078340-3B92-4633-81EA-51667EC63A46}" destId="{BD54ACBD-42AC-4E5B-8FDD-4835D180D469}" srcOrd="2" destOrd="0" presId="urn:microsoft.com/office/officeart/2005/8/layout/default"/>
    <dgm:cxn modelId="{20DB25F2-2895-4701-A457-4778DFBF1585}" type="presParOf" srcId="{8C078340-3B92-4633-81EA-51667EC63A46}" destId="{83A3CDF3-C0A5-4EBB-8D4E-D29A83D1C8C6}" srcOrd="3" destOrd="0" presId="urn:microsoft.com/office/officeart/2005/8/layout/default"/>
    <dgm:cxn modelId="{B93DC9B4-CF70-4BB4-8631-AE8B908E858B}" type="presParOf" srcId="{8C078340-3B92-4633-81EA-51667EC63A46}" destId="{3D893568-3AE2-4922-BDB1-8936889059B4}" srcOrd="4" destOrd="0" presId="urn:microsoft.com/office/officeart/2005/8/layout/default"/>
    <dgm:cxn modelId="{C2E17117-BE05-4DE5-9DB2-414B8FC4CC16}" type="presParOf" srcId="{8C078340-3B92-4633-81EA-51667EC63A46}" destId="{FB9E9760-6EDE-488B-A878-9D38FAE93C66}" srcOrd="5" destOrd="0" presId="urn:microsoft.com/office/officeart/2005/8/layout/default"/>
    <dgm:cxn modelId="{075D0EA9-91CA-467F-A018-30048C16981C}" type="presParOf" srcId="{8C078340-3B92-4633-81EA-51667EC63A46}" destId="{CD8AFA7B-AFE4-46F8-8C19-2E9B85FA093E}" srcOrd="6" destOrd="0" presId="urn:microsoft.com/office/officeart/2005/8/layout/default"/>
    <dgm:cxn modelId="{07719988-085A-4C43-9688-451698726634}" type="presParOf" srcId="{8C078340-3B92-4633-81EA-51667EC63A46}" destId="{F330B740-EF42-4F84-97A7-E7B86CE35301}" srcOrd="7" destOrd="0" presId="urn:microsoft.com/office/officeart/2005/8/layout/default"/>
    <dgm:cxn modelId="{683AE1EF-7F11-4329-9F57-55B1116EA595}" type="presParOf" srcId="{8C078340-3B92-4633-81EA-51667EC63A46}" destId="{2040DD38-5E8D-470C-9272-2D209008D295}" srcOrd="8" destOrd="0" presId="urn:microsoft.com/office/officeart/2005/8/layout/default"/>
    <dgm:cxn modelId="{E109174F-06AC-4A7E-9476-0AD0CD44ECEF}" type="presParOf" srcId="{8C078340-3B92-4633-81EA-51667EC63A46}" destId="{F6DF4516-8C38-49A6-B067-1386E7FE8696}" srcOrd="9" destOrd="0" presId="urn:microsoft.com/office/officeart/2005/8/layout/default"/>
    <dgm:cxn modelId="{DAEBECBA-BDFC-4138-B85F-962EEC7FBC20}" type="presParOf" srcId="{8C078340-3B92-4633-81EA-51667EC63A46}" destId="{C5781DD5-B33D-42A8-8167-AE1610593058}" srcOrd="10" destOrd="0" presId="urn:microsoft.com/office/officeart/2005/8/layout/default"/>
    <dgm:cxn modelId="{1A805BD9-F839-4BB9-B5EC-EB16C13007AE}" type="presParOf" srcId="{8C078340-3B92-4633-81EA-51667EC63A46}" destId="{C6D4CF52-F67E-4C4F-B19C-2581255E44B1}" srcOrd="11" destOrd="0" presId="urn:microsoft.com/office/officeart/2005/8/layout/default"/>
    <dgm:cxn modelId="{71351B1D-F0F0-450E-B5F5-36415D42CB15}" type="presParOf" srcId="{8C078340-3B92-4633-81EA-51667EC63A46}" destId="{17C56021-87A4-4889-8FAB-C617B065BA3D}" srcOrd="12" destOrd="0" presId="urn:microsoft.com/office/officeart/2005/8/layout/default"/>
    <dgm:cxn modelId="{85CCA22F-6E0B-4BA2-99DB-1018C6F1232D}" type="presParOf" srcId="{8C078340-3B92-4633-81EA-51667EC63A46}" destId="{AC9DF434-C9AA-4785-A198-4D8AD3313BE2}" srcOrd="13" destOrd="0" presId="urn:microsoft.com/office/officeart/2005/8/layout/default"/>
    <dgm:cxn modelId="{79F64A9E-2E59-4AF6-92E1-B6BED0E079AA}" type="presParOf" srcId="{8C078340-3B92-4633-81EA-51667EC63A46}" destId="{6FD6158D-6D03-48C0-8015-E7EE9FD3C1F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5B913A-4C90-4A05-8896-A9D395CB8B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7A0B6C-F7A3-43AA-9F10-D7885E6A0A5D}">
      <dgm:prSet/>
      <dgm:spPr/>
      <dgm:t>
        <a:bodyPr/>
        <a:lstStyle/>
        <a:p>
          <a:r>
            <a:rPr lang="en-US" b="1" i="0"/>
            <a:t>Certificate of Immersion</a:t>
          </a:r>
          <a:endParaRPr lang="en-US"/>
        </a:p>
      </dgm:t>
    </dgm:pt>
    <dgm:pt modelId="{5DAFC397-C761-4377-9305-0809A99C8FEC}" type="parTrans" cxnId="{17A6933F-3262-4233-B3BA-99B59799376C}">
      <dgm:prSet/>
      <dgm:spPr/>
      <dgm:t>
        <a:bodyPr/>
        <a:lstStyle/>
        <a:p>
          <a:endParaRPr lang="en-US"/>
        </a:p>
      </dgm:t>
    </dgm:pt>
    <dgm:pt modelId="{77092E36-112A-420E-864A-80A0CB0CA31A}" type="sibTrans" cxnId="{17A6933F-3262-4233-B3BA-99B59799376C}">
      <dgm:prSet/>
      <dgm:spPr/>
      <dgm:t>
        <a:bodyPr/>
        <a:lstStyle/>
        <a:p>
          <a:endParaRPr lang="en-US"/>
        </a:p>
      </dgm:t>
    </dgm:pt>
    <dgm:pt modelId="{27D2DD5D-FAB6-4C7E-B7E9-B8AEB6839D4A}">
      <dgm:prSet/>
      <dgm:spPr/>
      <dgm:t>
        <a:bodyPr/>
        <a:lstStyle/>
        <a:p>
          <a:r>
            <a:rPr lang="en-US" b="1" i="0" dirty="0"/>
            <a:t>Certificate of Proficiency</a:t>
          </a:r>
          <a:endParaRPr lang="en-US" dirty="0"/>
        </a:p>
      </dgm:t>
    </dgm:pt>
    <dgm:pt modelId="{DB8467E6-64AE-4131-8F0C-CD54B968A33C}" type="parTrans" cxnId="{AFFB18B7-C270-4973-B1FA-AB61F0FB50C1}">
      <dgm:prSet/>
      <dgm:spPr/>
      <dgm:t>
        <a:bodyPr/>
        <a:lstStyle/>
        <a:p>
          <a:endParaRPr lang="en-US"/>
        </a:p>
      </dgm:t>
    </dgm:pt>
    <dgm:pt modelId="{CA3ABB71-0A59-43E0-8D8D-42CFE91DDE3F}" type="sibTrans" cxnId="{AFFB18B7-C270-4973-B1FA-AB61F0FB50C1}">
      <dgm:prSet/>
      <dgm:spPr/>
      <dgm:t>
        <a:bodyPr/>
        <a:lstStyle/>
        <a:p>
          <a:endParaRPr lang="en-US"/>
        </a:p>
      </dgm:t>
    </dgm:pt>
    <dgm:pt modelId="{CD714F91-D115-4248-AF04-B83E73C65BEC}">
      <dgm:prSet/>
      <dgm:spPr/>
      <dgm:t>
        <a:bodyPr/>
        <a:lstStyle/>
        <a:p>
          <a:r>
            <a:rPr lang="en-US" dirty="0"/>
            <a:t>FIT Certificate (Focus on Information Technology Program (5 options)</a:t>
          </a:r>
        </a:p>
      </dgm:t>
    </dgm:pt>
    <dgm:pt modelId="{1E2BDB2D-EDB8-44C8-9049-A61A60AECDDD}" type="parTrans" cxnId="{2FC95399-47AE-4B8C-9C90-AA41D5B08F28}">
      <dgm:prSet/>
      <dgm:spPr/>
      <dgm:t>
        <a:bodyPr/>
        <a:lstStyle/>
        <a:p>
          <a:endParaRPr lang="en-US"/>
        </a:p>
      </dgm:t>
    </dgm:pt>
    <dgm:pt modelId="{B958E47E-0E6D-42D9-BCB2-23E954630CFC}" type="sibTrans" cxnId="{2FC95399-47AE-4B8C-9C90-AA41D5B08F28}">
      <dgm:prSet/>
      <dgm:spPr/>
      <dgm:t>
        <a:bodyPr/>
        <a:lstStyle/>
        <a:p>
          <a:endParaRPr lang="en-US"/>
        </a:p>
      </dgm:t>
    </dgm:pt>
    <dgm:pt modelId="{CA2E7293-1616-4CE2-ABC6-74F9E17FD036}" type="pres">
      <dgm:prSet presAssocID="{CB5B913A-4C90-4A05-8896-A9D395CB8B68}" presName="linear" presStyleCnt="0">
        <dgm:presLayoutVars>
          <dgm:animLvl val="lvl"/>
          <dgm:resizeHandles val="exact"/>
        </dgm:presLayoutVars>
      </dgm:prSet>
      <dgm:spPr/>
    </dgm:pt>
    <dgm:pt modelId="{AFB876C4-8FAD-40F8-B672-E4BE40BB4B99}" type="pres">
      <dgm:prSet presAssocID="{D87A0B6C-F7A3-43AA-9F10-D7885E6A0A5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61EB43B-5A45-4C35-877C-430B15762394}" type="pres">
      <dgm:prSet presAssocID="{77092E36-112A-420E-864A-80A0CB0CA31A}" presName="spacer" presStyleCnt="0"/>
      <dgm:spPr/>
    </dgm:pt>
    <dgm:pt modelId="{7B79E3C0-7624-4B7F-A002-AA376A93D5A8}" type="pres">
      <dgm:prSet presAssocID="{27D2DD5D-FAB6-4C7E-B7E9-B8AEB6839D4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3C569B1-2D3E-4747-9AD6-0FC25EAD4D4C}" type="pres">
      <dgm:prSet presAssocID="{CA3ABB71-0A59-43E0-8D8D-42CFE91DDE3F}" presName="spacer" presStyleCnt="0"/>
      <dgm:spPr/>
    </dgm:pt>
    <dgm:pt modelId="{65E705BA-631A-4007-B322-AA4260BA130C}" type="pres">
      <dgm:prSet presAssocID="{CD714F91-D115-4248-AF04-B83E73C65BE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7A6933F-3262-4233-B3BA-99B59799376C}" srcId="{CB5B913A-4C90-4A05-8896-A9D395CB8B68}" destId="{D87A0B6C-F7A3-43AA-9F10-D7885E6A0A5D}" srcOrd="0" destOrd="0" parTransId="{5DAFC397-C761-4377-9305-0809A99C8FEC}" sibTransId="{77092E36-112A-420E-864A-80A0CB0CA31A}"/>
    <dgm:cxn modelId="{DF7C9D76-8DB6-4864-8CE8-F82C2E3C4F38}" type="presOf" srcId="{27D2DD5D-FAB6-4C7E-B7E9-B8AEB6839D4A}" destId="{7B79E3C0-7624-4B7F-A002-AA376A93D5A8}" srcOrd="0" destOrd="0" presId="urn:microsoft.com/office/officeart/2005/8/layout/vList2"/>
    <dgm:cxn modelId="{2FC95399-47AE-4B8C-9C90-AA41D5B08F28}" srcId="{CB5B913A-4C90-4A05-8896-A9D395CB8B68}" destId="{CD714F91-D115-4248-AF04-B83E73C65BEC}" srcOrd="2" destOrd="0" parTransId="{1E2BDB2D-EDB8-44C8-9049-A61A60AECDDD}" sibTransId="{B958E47E-0E6D-42D9-BCB2-23E954630CFC}"/>
    <dgm:cxn modelId="{8410EDA9-BC26-453D-9EE3-EC1744C27D11}" type="presOf" srcId="{D87A0B6C-F7A3-43AA-9F10-D7885E6A0A5D}" destId="{AFB876C4-8FAD-40F8-B672-E4BE40BB4B99}" srcOrd="0" destOrd="0" presId="urn:microsoft.com/office/officeart/2005/8/layout/vList2"/>
    <dgm:cxn modelId="{588DFBAE-9227-458A-816D-7848E6814740}" type="presOf" srcId="{CB5B913A-4C90-4A05-8896-A9D395CB8B68}" destId="{CA2E7293-1616-4CE2-ABC6-74F9E17FD036}" srcOrd="0" destOrd="0" presId="urn:microsoft.com/office/officeart/2005/8/layout/vList2"/>
    <dgm:cxn modelId="{AFFB18B7-C270-4973-B1FA-AB61F0FB50C1}" srcId="{CB5B913A-4C90-4A05-8896-A9D395CB8B68}" destId="{27D2DD5D-FAB6-4C7E-B7E9-B8AEB6839D4A}" srcOrd="1" destOrd="0" parTransId="{DB8467E6-64AE-4131-8F0C-CD54B968A33C}" sibTransId="{CA3ABB71-0A59-43E0-8D8D-42CFE91DDE3F}"/>
    <dgm:cxn modelId="{15AC13EF-8F2D-43D1-A42D-F673F085DF53}" type="presOf" srcId="{CD714F91-D115-4248-AF04-B83E73C65BEC}" destId="{65E705BA-631A-4007-B322-AA4260BA130C}" srcOrd="0" destOrd="0" presId="urn:microsoft.com/office/officeart/2005/8/layout/vList2"/>
    <dgm:cxn modelId="{78E18CC5-C36D-4B43-A4F4-73E366101F29}" type="presParOf" srcId="{CA2E7293-1616-4CE2-ABC6-74F9E17FD036}" destId="{AFB876C4-8FAD-40F8-B672-E4BE40BB4B99}" srcOrd="0" destOrd="0" presId="urn:microsoft.com/office/officeart/2005/8/layout/vList2"/>
    <dgm:cxn modelId="{6C5A3423-A0E4-4BB8-9BB4-C65448F7CB8C}" type="presParOf" srcId="{CA2E7293-1616-4CE2-ABC6-74F9E17FD036}" destId="{361EB43B-5A45-4C35-877C-430B15762394}" srcOrd="1" destOrd="0" presId="urn:microsoft.com/office/officeart/2005/8/layout/vList2"/>
    <dgm:cxn modelId="{06E72600-2B73-48A4-ACF4-1925B23B5323}" type="presParOf" srcId="{CA2E7293-1616-4CE2-ABC6-74F9E17FD036}" destId="{7B79E3C0-7624-4B7F-A002-AA376A93D5A8}" srcOrd="2" destOrd="0" presId="urn:microsoft.com/office/officeart/2005/8/layout/vList2"/>
    <dgm:cxn modelId="{D2B3E8C5-A872-42B4-9A8F-FF8B466B75AE}" type="presParOf" srcId="{CA2E7293-1616-4CE2-ABC6-74F9E17FD036}" destId="{53C569B1-2D3E-4747-9AD6-0FC25EAD4D4C}" srcOrd="3" destOrd="0" presId="urn:microsoft.com/office/officeart/2005/8/layout/vList2"/>
    <dgm:cxn modelId="{2E8A01F1-472E-4B57-8871-ADACEA2AEF38}" type="presParOf" srcId="{CA2E7293-1616-4CE2-ABC6-74F9E17FD036}" destId="{65E705BA-631A-4007-B322-AA4260BA130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5244B1-9E8A-4278-8909-F71C62836ACF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2E0FAFF9-F5F0-4996-8C15-DF135BAA783F}">
      <dgm:prSet/>
      <dgm:spPr/>
      <dgm:t>
        <a:bodyPr/>
        <a:lstStyle/>
        <a:p>
          <a:r>
            <a:rPr lang="en-US" b="1" dirty="0"/>
            <a:t>You can register as a pre-apprentice while in high school taking trades courses</a:t>
          </a:r>
          <a:endParaRPr lang="en-US" dirty="0"/>
        </a:p>
      </dgm:t>
    </dgm:pt>
    <dgm:pt modelId="{8DC1DBFC-7C0C-4846-A371-7B914F880025}" type="parTrans" cxnId="{F5511EE2-6FB9-4B5B-ACB0-751972397278}">
      <dgm:prSet/>
      <dgm:spPr/>
      <dgm:t>
        <a:bodyPr/>
        <a:lstStyle/>
        <a:p>
          <a:endParaRPr lang="en-US"/>
        </a:p>
      </dgm:t>
    </dgm:pt>
    <dgm:pt modelId="{3AB69F1F-B88E-454F-B233-4FEB94E7212C}" type="sibTrans" cxnId="{F5511EE2-6FB9-4B5B-ACB0-751972397278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8E10D14E-8CCA-46D6-B54E-2393F6A50D56}">
      <dgm:prSet/>
      <dgm:spPr/>
      <dgm:t>
        <a:bodyPr/>
        <a:lstStyle/>
        <a:p>
          <a:r>
            <a:rPr lang="en-US" b="1"/>
            <a:t>High School Diploma needed to be part of Apprenticeship Program  </a:t>
          </a:r>
          <a:endParaRPr lang="en-US"/>
        </a:p>
      </dgm:t>
    </dgm:pt>
    <dgm:pt modelId="{026EC1DD-1CFA-4BF9-B1F5-F40BFCDE9E7C}" type="parTrans" cxnId="{1AEE1739-37C9-4715-A8C8-B98A1B58850D}">
      <dgm:prSet/>
      <dgm:spPr/>
      <dgm:t>
        <a:bodyPr/>
        <a:lstStyle/>
        <a:p>
          <a:endParaRPr lang="en-US"/>
        </a:p>
      </dgm:t>
    </dgm:pt>
    <dgm:pt modelId="{901DF41C-19FC-4D68-B77A-8156B42F7A17}" type="sibTrans" cxnId="{1AEE1739-37C9-4715-A8C8-B98A1B58850D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7ADD84E-7DB6-4939-884B-8A549304EF0B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Link to Interprovincial Red Seal Occupations</a:t>
          </a:r>
          <a:endParaRPr lang="en-US" dirty="0">
            <a:solidFill>
              <a:schemeClr val="tx1"/>
            </a:solidFill>
          </a:endParaRPr>
        </a:p>
      </dgm:t>
    </dgm:pt>
    <dgm:pt modelId="{F720C80D-A5FA-4BB9-8DD3-F2A7479F9099}" type="parTrans" cxnId="{9F171D2C-E3E7-4703-9375-97CAA8EF9C8D}">
      <dgm:prSet/>
      <dgm:spPr/>
      <dgm:t>
        <a:bodyPr/>
        <a:lstStyle/>
        <a:p>
          <a:endParaRPr lang="en-US"/>
        </a:p>
      </dgm:t>
    </dgm:pt>
    <dgm:pt modelId="{B9E9E936-615B-4E0C-B5FF-6BBB6A2F184E}" type="sibTrans" cxnId="{9F171D2C-E3E7-4703-9375-97CAA8EF9C8D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A77A0855-224D-4B17-909F-22B4EFC902EE}" type="pres">
      <dgm:prSet presAssocID="{D35244B1-9E8A-4278-8909-F71C62836ACF}" presName="Name0" presStyleCnt="0">
        <dgm:presLayoutVars>
          <dgm:animLvl val="lvl"/>
          <dgm:resizeHandles val="exact"/>
        </dgm:presLayoutVars>
      </dgm:prSet>
      <dgm:spPr/>
    </dgm:pt>
    <dgm:pt modelId="{19AFDE3D-217A-4C49-97D3-F7903B8C5CA3}" type="pres">
      <dgm:prSet presAssocID="{2E0FAFF9-F5F0-4996-8C15-DF135BAA783F}" presName="compositeNode" presStyleCnt="0">
        <dgm:presLayoutVars>
          <dgm:bulletEnabled val="1"/>
        </dgm:presLayoutVars>
      </dgm:prSet>
      <dgm:spPr/>
    </dgm:pt>
    <dgm:pt modelId="{9542C841-BAAD-461E-97B4-56643CB02F8B}" type="pres">
      <dgm:prSet presAssocID="{2E0FAFF9-F5F0-4996-8C15-DF135BAA783F}" presName="bgRect" presStyleLbl="alignNode1" presStyleIdx="0" presStyleCnt="3"/>
      <dgm:spPr/>
    </dgm:pt>
    <dgm:pt modelId="{F27E802F-4A48-4B57-A0A6-FD3691AFA25B}" type="pres">
      <dgm:prSet presAssocID="{3AB69F1F-B88E-454F-B233-4FEB94E7212C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30B09896-16C6-4E92-AF4A-4553C64B80E8}" type="pres">
      <dgm:prSet presAssocID="{2E0FAFF9-F5F0-4996-8C15-DF135BAA783F}" presName="nodeRect" presStyleLbl="alignNode1" presStyleIdx="0" presStyleCnt="3">
        <dgm:presLayoutVars>
          <dgm:bulletEnabled val="1"/>
        </dgm:presLayoutVars>
      </dgm:prSet>
      <dgm:spPr/>
    </dgm:pt>
    <dgm:pt modelId="{0503C105-B84D-41D9-A04E-F3E1366DEDAC}" type="pres">
      <dgm:prSet presAssocID="{3AB69F1F-B88E-454F-B233-4FEB94E7212C}" presName="sibTrans" presStyleCnt="0"/>
      <dgm:spPr/>
    </dgm:pt>
    <dgm:pt modelId="{3F1F31FD-FEA7-4C67-8B80-D8C166FC8916}" type="pres">
      <dgm:prSet presAssocID="{8E10D14E-8CCA-46D6-B54E-2393F6A50D56}" presName="compositeNode" presStyleCnt="0">
        <dgm:presLayoutVars>
          <dgm:bulletEnabled val="1"/>
        </dgm:presLayoutVars>
      </dgm:prSet>
      <dgm:spPr/>
    </dgm:pt>
    <dgm:pt modelId="{DE93D7DE-1BED-406F-B780-9345FE901F65}" type="pres">
      <dgm:prSet presAssocID="{8E10D14E-8CCA-46D6-B54E-2393F6A50D56}" presName="bgRect" presStyleLbl="alignNode1" presStyleIdx="1" presStyleCnt="3"/>
      <dgm:spPr/>
    </dgm:pt>
    <dgm:pt modelId="{C938931B-3A7A-49BD-B682-879C74A37634}" type="pres">
      <dgm:prSet presAssocID="{901DF41C-19FC-4D68-B77A-8156B42F7A17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A106BCE-C5E9-467B-A21D-BE90E4D965D5}" type="pres">
      <dgm:prSet presAssocID="{8E10D14E-8CCA-46D6-B54E-2393F6A50D56}" presName="nodeRect" presStyleLbl="alignNode1" presStyleIdx="1" presStyleCnt="3">
        <dgm:presLayoutVars>
          <dgm:bulletEnabled val="1"/>
        </dgm:presLayoutVars>
      </dgm:prSet>
      <dgm:spPr/>
    </dgm:pt>
    <dgm:pt modelId="{CE496DD8-325A-4C6B-A428-69F95E35CCB8}" type="pres">
      <dgm:prSet presAssocID="{901DF41C-19FC-4D68-B77A-8156B42F7A17}" presName="sibTrans" presStyleCnt="0"/>
      <dgm:spPr/>
    </dgm:pt>
    <dgm:pt modelId="{FD99151E-5B82-4F58-A6B5-A2D046538591}" type="pres">
      <dgm:prSet presAssocID="{37ADD84E-7DB6-4939-884B-8A549304EF0B}" presName="compositeNode" presStyleCnt="0">
        <dgm:presLayoutVars>
          <dgm:bulletEnabled val="1"/>
        </dgm:presLayoutVars>
      </dgm:prSet>
      <dgm:spPr/>
    </dgm:pt>
    <dgm:pt modelId="{539697C1-0467-4FBE-898C-869084E553F8}" type="pres">
      <dgm:prSet presAssocID="{37ADD84E-7DB6-4939-884B-8A549304EF0B}" presName="bgRect" presStyleLbl="alignNode1" presStyleIdx="2" presStyleCnt="3"/>
      <dgm:spPr/>
    </dgm:pt>
    <dgm:pt modelId="{44F648D1-D59A-46D4-BE85-DA0283ACCE48}" type="pres">
      <dgm:prSet presAssocID="{B9E9E936-615B-4E0C-B5FF-6BBB6A2F184E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F00B8EFB-2DDC-4769-BB54-399E9C6DEDCC}" type="pres">
      <dgm:prSet presAssocID="{37ADD84E-7DB6-4939-884B-8A549304EF0B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A4CD0301-0A37-47D6-BD98-26C4428FEB11}" type="presOf" srcId="{8E10D14E-8CCA-46D6-B54E-2393F6A50D56}" destId="{DE93D7DE-1BED-406F-B780-9345FE901F65}" srcOrd="0" destOrd="0" presId="urn:microsoft.com/office/officeart/2016/7/layout/LinearBlockProcessNumbered"/>
    <dgm:cxn modelId="{AD425A07-9C3F-4D98-92F3-D73CEF527CFC}" type="presOf" srcId="{2E0FAFF9-F5F0-4996-8C15-DF135BAA783F}" destId="{30B09896-16C6-4E92-AF4A-4553C64B80E8}" srcOrd="1" destOrd="0" presId="urn:microsoft.com/office/officeart/2016/7/layout/LinearBlockProcessNumbered"/>
    <dgm:cxn modelId="{9F171D2C-E3E7-4703-9375-97CAA8EF9C8D}" srcId="{D35244B1-9E8A-4278-8909-F71C62836ACF}" destId="{37ADD84E-7DB6-4939-884B-8A549304EF0B}" srcOrd="2" destOrd="0" parTransId="{F720C80D-A5FA-4BB9-8DD3-F2A7479F9099}" sibTransId="{B9E9E936-615B-4E0C-B5FF-6BBB6A2F184E}"/>
    <dgm:cxn modelId="{1AEE1739-37C9-4715-A8C8-B98A1B58850D}" srcId="{D35244B1-9E8A-4278-8909-F71C62836ACF}" destId="{8E10D14E-8CCA-46D6-B54E-2393F6A50D56}" srcOrd="1" destOrd="0" parTransId="{026EC1DD-1CFA-4BF9-B1F5-F40BFCDE9E7C}" sibTransId="{901DF41C-19FC-4D68-B77A-8156B42F7A17}"/>
    <dgm:cxn modelId="{CE1E9B47-C902-4FF9-98D0-B3404C735488}" type="presOf" srcId="{D35244B1-9E8A-4278-8909-F71C62836ACF}" destId="{A77A0855-224D-4B17-909F-22B4EFC902EE}" srcOrd="0" destOrd="0" presId="urn:microsoft.com/office/officeart/2016/7/layout/LinearBlockProcessNumbered"/>
    <dgm:cxn modelId="{4FE7C971-FB98-4E44-8583-ACAAD190A352}" type="presOf" srcId="{37ADD84E-7DB6-4939-884B-8A549304EF0B}" destId="{539697C1-0467-4FBE-898C-869084E553F8}" srcOrd="0" destOrd="0" presId="urn:microsoft.com/office/officeart/2016/7/layout/LinearBlockProcessNumbered"/>
    <dgm:cxn modelId="{FEEDF77E-DCDB-4DD8-B897-8CF73520FFD6}" type="presOf" srcId="{3AB69F1F-B88E-454F-B233-4FEB94E7212C}" destId="{F27E802F-4A48-4B57-A0A6-FD3691AFA25B}" srcOrd="0" destOrd="0" presId="urn:microsoft.com/office/officeart/2016/7/layout/LinearBlockProcessNumbered"/>
    <dgm:cxn modelId="{F44EB995-5E81-4269-B3C4-87C2782A2082}" type="presOf" srcId="{8E10D14E-8CCA-46D6-B54E-2393F6A50D56}" destId="{AA106BCE-C5E9-467B-A21D-BE90E4D965D5}" srcOrd="1" destOrd="0" presId="urn:microsoft.com/office/officeart/2016/7/layout/LinearBlockProcessNumbered"/>
    <dgm:cxn modelId="{DAF1B8B2-5180-4157-ABC2-C280AC33E741}" type="presOf" srcId="{901DF41C-19FC-4D68-B77A-8156B42F7A17}" destId="{C938931B-3A7A-49BD-B682-879C74A37634}" srcOrd="0" destOrd="0" presId="urn:microsoft.com/office/officeart/2016/7/layout/LinearBlockProcessNumbered"/>
    <dgm:cxn modelId="{C16190C5-5280-43DA-95CB-CDB3EE997CA1}" type="presOf" srcId="{37ADD84E-7DB6-4939-884B-8A549304EF0B}" destId="{F00B8EFB-2DDC-4769-BB54-399E9C6DEDCC}" srcOrd="1" destOrd="0" presId="urn:microsoft.com/office/officeart/2016/7/layout/LinearBlockProcessNumbered"/>
    <dgm:cxn modelId="{25DBB4C8-89B1-4979-B0B5-F799309EA8A6}" type="presOf" srcId="{B9E9E936-615B-4E0C-B5FF-6BBB6A2F184E}" destId="{44F648D1-D59A-46D4-BE85-DA0283ACCE48}" srcOrd="0" destOrd="0" presId="urn:microsoft.com/office/officeart/2016/7/layout/LinearBlockProcessNumbered"/>
    <dgm:cxn modelId="{5CED97C9-8643-482B-ADE2-BCF84F424D97}" type="presOf" srcId="{2E0FAFF9-F5F0-4996-8C15-DF135BAA783F}" destId="{9542C841-BAAD-461E-97B4-56643CB02F8B}" srcOrd="0" destOrd="0" presId="urn:microsoft.com/office/officeart/2016/7/layout/LinearBlockProcessNumbered"/>
    <dgm:cxn modelId="{F5511EE2-6FB9-4B5B-ACB0-751972397278}" srcId="{D35244B1-9E8A-4278-8909-F71C62836ACF}" destId="{2E0FAFF9-F5F0-4996-8C15-DF135BAA783F}" srcOrd="0" destOrd="0" parTransId="{8DC1DBFC-7C0C-4846-A371-7B914F880025}" sibTransId="{3AB69F1F-B88E-454F-B233-4FEB94E7212C}"/>
    <dgm:cxn modelId="{DB357014-2092-42AC-AAB7-E3C6EC275435}" type="presParOf" srcId="{A77A0855-224D-4B17-909F-22B4EFC902EE}" destId="{19AFDE3D-217A-4C49-97D3-F7903B8C5CA3}" srcOrd="0" destOrd="0" presId="urn:microsoft.com/office/officeart/2016/7/layout/LinearBlockProcessNumbered"/>
    <dgm:cxn modelId="{CB61516D-26CD-407F-8045-07E55FF4029F}" type="presParOf" srcId="{19AFDE3D-217A-4C49-97D3-F7903B8C5CA3}" destId="{9542C841-BAAD-461E-97B4-56643CB02F8B}" srcOrd="0" destOrd="0" presId="urn:microsoft.com/office/officeart/2016/7/layout/LinearBlockProcessNumbered"/>
    <dgm:cxn modelId="{68F9069D-381F-473D-A4BC-75D1BDED10CE}" type="presParOf" srcId="{19AFDE3D-217A-4C49-97D3-F7903B8C5CA3}" destId="{F27E802F-4A48-4B57-A0A6-FD3691AFA25B}" srcOrd="1" destOrd="0" presId="urn:microsoft.com/office/officeart/2016/7/layout/LinearBlockProcessNumbered"/>
    <dgm:cxn modelId="{05519861-650D-4C5D-B4C3-7873B446F6AD}" type="presParOf" srcId="{19AFDE3D-217A-4C49-97D3-F7903B8C5CA3}" destId="{30B09896-16C6-4E92-AF4A-4553C64B80E8}" srcOrd="2" destOrd="0" presId="urn:microsoft.com/office/officeart/2016/7/layout/LinearBlockProcessNumbered"/>
    <dgm:cxn modelId="{2E282031-EA0A-4DAD-A194-052E34E18EDD}" type="presParOf" srcId="{A77A0855-224D-4B17-909F-22B4EFC902EE}" destId="{0503C105-B84D-41D9-A04E-F3E1366DEDAC}" srcOrd="1" destOrd="0" presId="urn:microsoft.com/office/officeart/2016/7/layout/LinearBlockProcessNumbered"/>
    <dgm:cxn modelId="{380D77F2-6333-4985-AB16-9D486C05F8FE}" type="presParOf" srcId="{A77A0855-224D-4B17-909F-22B4EFC902EE}" destId="{3F1F31FD-FEA7-4C67-8B80-D8C166FC8916}" srcOrd="2" destOrd="0" presId="urn:microsoft.com/office/officeart/2016/7/layout/LinearBlockProcessNumbered"/>
    <dgm:cxn modelId="{CAE41ACA-7498-42AC-B893-09A736CCA4EF}" type="presParOf" srcId="{3F1F31FD-FEA7-4C67-8B80-D8C166FC8916}" destId="{DE93D7DE-1BED-406F-B780-9345FE901F65}" srcOrd="0" destOrd="0" presId="urn:microsoft.com/office/officeart/2016/7/layout/LinearBlockProcessNumbered"/>
    <dgm:cxn modelId="{717E3418-6466-4BAA-8FFD-BB2ABE871841}" type="presParOf" srcId="{3F1F31FD-FEA7-4C67-8B80-D8C166FC8916}" destId="{C938931B-3A7A-49BD-B682-879C74A37634}" srcOrd="1" destOrd="0" presId="urn:microsoft.com/office/officeart/2016/7/layout/LinearBlockProcessNumbered"/>
    <dgm:cxn modelId="{55EFDF3C-D502-4980-B469-FC49846DBDE1}" type="presParOf" srcId="{3F1F31FD-FEA7-4C67-8B80-D8C166FC8916}" destId="{AA106BCE-C5E9-467B-A21D-BE90E4D965D5}" srcOrd="2" destOrd="0" presId="urn:microsoft.com/office/officeart/2016/7/layout/LinearBlockProcessNumbered"/>
    <dgm:cxn modelId="{2597872F-E6E5-4144-9215-AA67937E6C67}" type="presParOf" srcId="{A77A0855-224D-4B17-909F-22B4EFC902EE}" destId="{CE496DD8-325A-4C6B-A428-69F95E35CCB8}" srcOrd="3" destOrd="0" presId="urn:microsoft.com/office/officeart/2016/7/layout/LinearBlockProcessNumbered"/>
    <dgm:cxn modelId="{603B2BBC-3C1C-4F17-AFF7-B772A1157312}" type="presParOf" srcId="{A77A0855-224D-4B17-909F-22B4EFC902EE}" destId="{FD99151E-5B82-4F58-A6B5-A2D046538591}" srcOrd="4" destOrd="0" presId="urn:microsoft.com/office/officeart/2016/7/layout/LinearBlockProcessNumbered"/>
    <dgm:cxn modelId="{841E2BC9-7EE3-4399-8EBD-7E120B2B1AB1}" type="presParOf" srcId="{FD99151E-5B82-4F58-A6B5-A2D046538591}" destId="{539697C1-0467-4FBE-898C-869084E553F8}" srcOrd="0" destOrd="0" presId="urn:microsoft.com/office/officeart/2016/7/layout/LinearBlockProcessNumbered"/>
    <dgm:cxn modelId="{5BA16155-2A92-4923-8BBB-F0525D487F71}" type="presParOf" srcId="{FD99151E-5B82-4F58-A6B5-A2D046538591}" destId="{44F648D1-D59A-46D4-BE85-DA0283ACCE48}" srcOrd="1" destOrd="0" presId="urn:microsoft.com/office/officeart/2016/7/layout/LinearBlockProcessNumbered"/>
    <dgm:cxn modelId="{84C44364-27C3-4D94-A324-B536B6C9B246}" type="presParOf" srcId="{FD99151E-5B82-4F58-A6B5-A2D046538591}" destId="{F00B8EFB-2DDC-4769-BB54-399E9C6DEDCC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52337-B153-4C64-A223-8D74B67935D9}">
      <dsp:nvSpPr>
        <dsp:cNvPr id="0" name=""/>
        <dsp:cNvSpPr/>
      </dsp:nvSpPr>
      <dsp:spPr>
        <a:xfrm>
          <a:off x="3214" y="160662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Advanced Comp. Aid Drafting 120</a:t>
          </a:r>
        </a:p>
      </dsp:txBody>
      <dsp:txXfrm>
        <a:off x="3214" y="160662"/>
        <a:ext cx="2550318" cy="1530191"/>
      </dsp:txXfrm>
    </dsp:sp>
    <dsp:sp modelId="{BD54ACBD-42AC-4E5B-8FDD-4835D180D469}">
      <dsp:nvSpPr>
        <dsp:cNvPr id="0" name=""/>
        <dsp:cNvSpPr/>
      </dsp:nvSpPr>
      <dsp:spPr>
        <a:xfrm>
          <a:off x="2808565" y="160662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Advanced Keyboarding 110</a:t>
          </a:r>
        </a:p>
      </dsp:txBody>
      <dsp:txXfrm>
        <a:off x="2808565" y="160662"/>
        <a:ext cx="2550318" cy="1530191"/>
      </dsp:txXfrm>
    </dsp:sp>
    <dsp:sp modelId="{3D893568-3AE2-4922-BDB1-8936889059B4}">
      <dsp:nvSpPr>
        <dsp:cNvPr id="0" name=""/>
        <dsp:cNvSpPr/>
      </dsp:nvSpPr>
      <dsp:spPr>
        <a:xfrm>
          <a:off x="5613915" y="160662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Art in Atlantic Canada 110</a:t>
          </a:r>
        </a:p>
      </dsp:txBody>
      <dsp:txXfrm>
        <a:off x="5613915" y="160662"/>
        <a:ext cx="2550318" cy="1530191"/>
      </dsp:txXfrm>
    </dsp:sp>
    <dsp:sp modelId="{CD8AFA7B-AFE4-46F8-8C19-2E9B85FA093E}">
      <dsp:nvSpPr>
        <dsp:cNvPr id="0" name=""/>
        <dsp:cNvSpPr/>
      </dsp:nvSpPr>
      <dsp:spPr>
        <a:xfrm>
          <a:off x="8419266" y="160662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Gender Media &amp; Culture 120</a:t>
          </a:r>
        </a:p>
      </dsp:txBody>
      <dsp:txXfrm>
        <a:off x="8419266" y="160662"/>
        <a:ext cx="2550318" cy="1530191"/>
      </dsp:txXfrm>
    </dsp:sp>
    <dsp:sp modelId="{2040DD38-5E8D-470C-9272-2D209008D295}">
      <dsp:nvSpPr>
        <dsp:cNvPr id="0" name=""/>
        <dsp:cNvSpPr/>
      </dsp:nvSpPr>
      <dsp:spPr>
        <a:xfrm>
          <a:off x="3214" y="1945885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Kinesiology 120</a:t>
          </a:r>
        </a:p>
      </dsp:txBody>
      <dsp:txXfrm>
        <a:off x="3214" y="1945885"/>
        <a:ext cx="2550318" cy="1530191"/>
      </dsp:txXfrm>
    </dsp:sp>
    <dsp:sp modelId="{C5781DD5-B33D-42A8-8167-AE1610593058}">
      <dsp:nvSpPr>
        <dsp:cNvPr id="0" name=""/>
        <dsp:cNvSpPr/>
      </dsp:nvSpPr>
      <dsp:spPr>
        <a:xfrm>
          <a:off x="2808565" y="1945885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Maintenance Auto 110</a:t>
          </a:r>
        </a:p>
      </dsp:txBody>
      <dsp:txXfrm>
        <a:off x="2808565" y="1945885"/>
        <a:ext cx="2550318" cy="1530191"/>
      </dsp:txXfrm>
    </dsp:sp>
    <dsp:sp modelId="{17C56021-87A4-4889-8FAB-C617B065BA3D}">
      <dsp:nvSpPr>
        <dsp:cNvPr id="0" name=""/>
        <dsp:cNvSpPr/>
      </dsp:nvSpPr>
      <dsp:spPr>
        <a:xfrm>
          <a:off x="5613915" y="1945885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Recording &amp; Sound Design 120</a:t>
          </a:r>
        </a:p>
      </dsp:txBody>
      <dsp:txXfrm>
        <a:off x="5613915" y="1945885"/>
        <a:ext cx="2550318" cy="1530191"/>
      </dsp:txXfrm>
    </dsp:sp>
    <dsp:sp modelId="{6FD6158D-6D03-48C0-8015-E7EE9FD3C1FE}">
      <dsp:nvSpPr>
        <dsp:cNvPr id="0" name=""/>
        <dsp:cNvSpPr/>
      </dsp:nvSpPr>
      <dsp:spPr>
        <a:xfrm>
          <a:off x="8419266" y="1945885"/>
          <a:ext cx="2550318" cy="1530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World Religions 120</a:t>
          </a:r>
        </a:p>
      </dsp:txBody>
      <dsp:txXfrm>
        <a:off x="8419266" y="1945885"/>
        <a:ext cx="2550318" cy="1530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876C4-8FAD-40F8-B672-E4BE40BB4B99}">
      <dsp:nvSpPr>
        <dsp:cNvPr id="0" name=""/>
        <dsp:cNvSpPr/>
      </dsp:nvSpPr>
      <dsp:spPr>
        <a:xfrm>
          <a:off x="0" y="3272"/>
          <a:ext cx="7810500" cy="1171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/>
            <a:t>Certificate of Immersion</a:t>
          </a:r>
          <a:endParaRPr lang="en-US" sz="3100" kern="1200"/>
        </a:p>
      </dsp:txBody>
      <dsp:txXfrm>
        <a:off x="57183" y="60455"/>
        <a:ext cx="7696134" cy="1057041"/>
      </dsp:txXfrm>
    </dsp:sp>
    <dsp:sp modelId="{7B79E3C0-7624-4B7F-A002-AA376A93D5A8}">
      <dsp:nvSpPr>
        <dsp:cNvPr id="0" name=""/>
        <dsp:cNvSpPr/>
      </dsp:nvSpPr>
      <dsp:spPr>
        <a:xfrm>
          <a:off x="0" y="1263960"/>
          <a:ext cx="7810500" cy="1171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/>
            <a:t>Certificate of Proficiency</a:t>
          </a:r>
          <a:endParaRPr lang="en-US" sz="3100" kern="1200" dirty="0"/>
        </a:p>
      </dsp:txBody>
      <dsp:txXfrm>
        <a:off x="57183" y="1321143"/>
        <a:ext cx="7696134" cy="1057041"/>
      </dsp:txXfrm>
    </dsp:sp>
    <dsp:sp modelId="{65E705BA-631A-4007-B322-AA4260BA130C}">
      <dsp:nvSpPr>
        <dsp:cNvPr id="0" name=""/>
        <dsp:cNvSpPr/>
      </dsp:nvSpPr>
      <dsp:spPr>
        <a:xfrm>
          <a:off x="0" y="2524647"/>
          <a:ext cx="7810500" cy="1171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FIT Certificate (Focus on Information Technology Program (5 options)</a:t>
          </a:r>
        </a:p>
      </dsp:txBody>
      <dsp:txXfrm>
        <a:off x="57183" y="2581830"/>
        <a:ext cx="7696134" cy="1057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2C841-BAAD-461E-97B4-56643CB02F8B}">
      <dsp:nvSpPr>
        <dsp:cNvPr id="0" name=""/>
        <dsp:cNvSpPr/>
      </dsp:nvSpPr>
      <dsp:spPr>
        <a:xfrm>
          <a:off x="604" y="501183"/>
          <a:ext cx="2447403" cy="29368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749" tIns="0" rIns="2417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You can register as a pre-apprentice while in high school taking trades courses</a:t>
          </a:r>
          <a:endParaRPr lang="en-US" sz="1900" kern="1200" dirty="0"/>
        </a:p>
      </dsp:txBody>
      <dsp:txXfrm>
        <a:off x="604" y="1675936"/>
        <a:ext cx="2447403" cy="1762130"/>
      </dsp:txXfrm>
    </dsp:sp>
    <dsp:sp modelId="{F27E802F-4A48-4B57-A0A6-FD3691AFA25B}">
      <dsp:nvSpPr>
        <dsp:cNvPr id="0" name=""/>
        <dsp:cNvSpPr/>
      </dsp:nvSpPr>
      <dsp:spPr>
        <a:xfrm>
          <a:off x="604" y="501183"/>
          <a:ext cx="2447403" cy="11747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749" tIns="165100" rIns="241749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01</a:t>
          </a:r>
        </a:p>
      </dsp:txBody>
      <dsp:txXfrm>
        <a:off x="604" y="501183"/>
        <a:ext cx="2447403" cy="1174753"/>
      </dsp:txXfrm>
    </dsp:sp>
    <dsp:sp modelId="{DE93D7DE-1BED-406F-B780-9345FE901F65}">
      <dsp:nvSpPr>
        <dsp:cNvPr id="0" name=""/>
        <dsp:cNvSpPr/>
      </dsp:nvSpPr>
      <dsp:spPr>
        <a:xfrm>
          <a:off x="2643799" y="501183"/>
          <a:ext cx="2447403" cy="29368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749" tIns="0" rIns="2417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High School Diploma needed to be part of Apprenticeship Program  </a:t>
          </a:r>
          <a:endParaRPr lang="en-US" sz="1900" kern="1200"/>
        </a:p>
      </dsp:txBody>
      <dsp:txXfrm>
        <a:off x="2643799" y="1675936"/>
        <a:ext cx="2447403" cy="1762130"/>
      </dsp:txXfrm>
    </dsp:sp>
    <dsp:sp modelId="{C938931B-3A7A-49BD-B682-879C74A37634}">
      <dsp:nvSpPr>
        <dsp:cNvPr id="0" name=""/>
        <dsp:cNvSpPr/>
      </dsp:nvSpPr>
      <dsp:spPr>
        <a:xfrm>
          <a:off x="2643799" y="501183"/>
          <a:ext cx="2447403" cy="11747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749" tIns="165100" rIns="241749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02</a:t>
          </a:r>
        </a:p>
      </dsp:txBody>
      <dsp:txXfrm>
        <a:off x="2643799" y="501183"/>
        <a:ext cx="2447403" cy="1174753"/>
      </dsp:txXfrm>
    </dsp:sp>
    <dsp:sp modelId="{539697C1-0467-4FBE-898C-869084E553F8}">
      <dsp:nvSpPr>
        <dsp:cNvPr id="0" name=""/>
        <dsp:cNvSpPr/>
      </dsp:nvSpPr>
      <dsp:spPr>
        <a:xfrm>
          <a:off x="5286995" y="501183"/>
          <a:ext cx="2447403" cy="29368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749" tIns="0" rIns="241749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Link to Interprovincial Red Seal Occupations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5286995" y="1675936"/>
        <a:ext cx="2447403" cy="1762130"/>
      </dsp:txXfrm>
    </dsp:sp>
    <dsp:sp modelId="{44F648D1-D59A-46D4-BE85-DA0283ACCE48}">
      <dsp:nvSpPr>
        <dsp:cNvPr id="0" name=""/>
        <dsp:cNvSpPr/>
      </dsp:nvSpPr>
      <dsp:spPr>
        <a:xfrm>
          <a:off x="5286995" y="501183"/>
          <a:ext cx="2447403" cy="11747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749" tIns="165100" rIns="241749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03</a:t>
          </a:r>
        </a:p>
      </dsp:txBody>
      <dsp:txXfrm>
        <a:off x="5286995" y="501183"/>
        <a:ext cx="2447403" cy="1174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3/1/2024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3/1/2024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1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3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4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005A0D-47D3-07B7-04FE-9798F528D7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73FD9F-434A-0350-0340-A75416BFEA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EDC2425-4F11-F4C7-03A1-FA9638A651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93E1-075D-4298-B1E6-4F26CC6EE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856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rickwork-SD-R1acrop.jpg">
            <a:extLst>
              <a:ext uri="{FF2B5EF4-FFF2-40B4-BE49-F238E27FC236}">
                <a16:creationId xmlns:a16="http://schemas.microsoft.com/office/drawing/2014/main" id="{6EAE38AF-F8B6-441A-E4A0-BA016FCA9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Freeform 12">
            <a:extLst>
              <a:ext uri="{FF2B5EF4-FFF2-40B4-BE49-F238E27FC236}">
                <a16:creationId xmlns:a16="http://schemas.microsoft.com/office/drawing/2014/main" id="{A04EE856-F656-55E2-E388-A36EAA97DFE7}"/>
              </a:ext>
            </a:extLst>
          </p:cNvPr>
          <p:cNvSpPr/>
          <p:nvPr/>
        </p:nvSpPr>
        <p:spPr>
          <a:xfrm>
            <a:off x="-11289" y="-16933"/>
            <a:ext cx="11672712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BD5B9FF9-47FC-98F7-E432-4418BE19DD86}"/>
              </a:ext>
            </a:extLst>
          </p:cNvPr>
          <p:cNvSpPr/>
          <p:nvPr/>
        </p:nvSpPr>
        <p:spPr>
          <a:xfrm>
            <a:off x="-13838" y="4445001"/>
            <a:ext cx="11286260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reeform 28">
            <a:extLst>
              <a:ext uri="{FF2B5EF4-FFF2-40B4-BE49-F238E27FC236}">
                <a16:creationId xmlns:a16="http://schemas.microsoft.com/office/drawing/2014/main" id="{44F470C5-1F8E-796C-E6DE-CD40B02605E8}"/>
              </a:ext>
            </a:extLst>
          </p:cNvPr>
          <p:cNvSpPr/>
          <p:nvPr/>
        </p:nvSpPr>
        <p:spPr>
          <a:xfrm>
            <a:off x="-3818" y="1"/>
            <a:ext cx="7748313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Freeform 29">
            <a:extLst>
              <a:ext uri="{FF2B5EF4-FFF2-40B4-BE49-F238E27FC236}">
                <a16:creationId xmlns:a16="http://schemas.microsoft.com/office/drawing/2014/main" id="{95DA4DE0-D963-CA5A-C9E4-C5D9F46B774E}"/>
              </a:ext>
            </a:extLst>
          </p:cNvPr>
          <p:cNvSpPr/>
          <p:nvPr/>
        </p:nvSpPr>
        <p:spPr>
          <a:xfrm rot="21420000">
            <a:off x="-228599" y="212725"/>
            <a:ext cx="11307233" cy="5746750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9" name="5-Point Star 32">
            <a:extLst>
              <a:ext uri="{FF2B5EF4-FFF2-40B4-BE49-F238E27FC236}">
                <a16:creationId xmlns:a16="http://schemas.microsoft.com/office/drawing/2014/main" id="{F6570549-6B5C-ACB8-37AB-B8E372206A5F}"/>
              </a:ext>
            </a:extLst>
          </p:cNvPr>
          <p:cNvSpPr/>
          <p:nvPr/>
        </p:nvSpPr>
        <p:spPr>
          <a:xfrm rot="21420000">
            <a:off x="4163484" y="5057775"/>
            <a:ext cx="685800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01888" y="668338"/>
            <a:ext cx="10044699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9283" y="3446831"/>
            <a:ext cx="1001608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7DAD4C0-A2C4-34C1-0477-5646AF7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1420000">
            <a:off x="4891617" y="4714875"/>
            <a:ext cx="6144683" cy="941388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341F6DE-EA94-B4AB-2E7E-78A99E8B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1420000">
            <a:off x="-16933" y="4954588"/>
            <a:ext cx="3983567" cy="919162"/>
          </a:xfrm>
        </p:spPr>
        <p:txBody>
          <a:bodyPr/>
          <a:lstStyle>
            <a:lvl1pPr algn="r">
              <a:defRPr lang="en-US" sz="4200"/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800BB6-9BC0-01B1-1197-55E3DCC3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1420000">
            <a:off x="9867900" y="3819525"/>
            <a:ext cx="908051" cy="498475"/>
          </a:xfrm>
        </p:spPr>
        <p:txBody>
          <a:bodyPr/>
          <a:lstStyle>
            <a:lvl1pPr>
              <a:defRPr sz="2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FE14F501-1FB4-48CE-965E-90EEEB324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4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093" y="2063396"/>
            <a:ext cx="4788423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3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7121" y="2063396"/>
            <a:ext cx="479556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70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175B169-B3C3-E691-7035-B90D1DFF38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E2152B-BF12-CD72-C5B9-C0D943F093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946A4-C4BF-FF03-EDE1-E9F7F64D36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D331E-3E54-4153-88BC-C615FA062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204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3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5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9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1CA515-4AF3-582D-EB71-409EAD7CC7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91A0F6-9107-EDAF-A79E-9BD716F6E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C1BE730-844B-3A7F-1E1D-0485D730E8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7B0E-85DD-45EB-860C-D1E4DE2BC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88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12" r:id="rId14"/>
    <p:sldLayoutId id="2147483713" r:id="rId15"/>
    <p:sldLayoutId id="2147483714" r:id="rId16"/>
    <p:sldLayoutId id="2147483715" r:id="rId17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ces.ca/en/how-to-join/#ci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wand.com/en/Oulton_College" TargetMode="External"/><Relationship Id="rId7" Type="http://schemas.openxmlformats.org/officeDocument/2006/relationships/hyperlink" Target="https://www.alamy.com/eastern-college-banner-it-is-one-of-largest-career-colleges-offers-courses-in-business-technology-health-halifax-nova-scotia-canada-june-2022-image472566505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g"/><Relationship Id="rId5" Type="http://schemas.openxmlformats.org/officeDocument/2006/relationships/hyperlink" Target="https://www.studyliveexploreca.com/blog/how-to-apply-at-nbcc" TargetMode="Externa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5914" y="464234"/>
            <a:ext cx="9475135" cy="3291840"/>
          </a:xfrm>
        </p:spPr>
        <p:txBody>
          <a:bodyPr/>
          <a:lstStyle/>
          <a:p>
            <a:pPr algn="ctr"/>
            <a:r>
              <a:rPr lang="en-US" dirty="0"/>
              <a:t>Grade 11 Course Selection for </a:t>
            </a:r>
            <a:br>
              <a:rPr lang="en-US" dirty="0"/>
            </a:br>
            <a:r>
              <a:rPr lang="en-US" dirty="0"/>
              <a:t>2024-2025 </a:t>
            </a:r>
            <a:br>
              <a:rPr lang="en-US" dirty="0"/>
            </a:br>
            <a:r>
              <a:rPr lang="en-US" dirty="0"/>
              <a:t>School Year</a:t>
            </a:r>
          </a:p>
        </p:txBody>
      </p:sp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7B39-E30C-BAEA-9936-1673E7AF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6"/>
            <a:ext cx="10873740" cy="119653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b="1" i="0" kern="1200" spc="100" baseline="0" dirty="0">
                <a:latin typeface="+mj-lt"/>
                <a:ea typeface="+mj-ea"/>
                <a:cs typeface="+mj-cs"/>
              </a:rPr>
              <a:t>What Do The Numbers After the Course Name Mean?  Choosing Levels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E9E21-F30E-8449-A1E0-D8FFF9DEA207}"/>
              </a:ext>
            </a:extLst>
          </p:cNvPr>
          <p:cNvSpPr txBox="1"/>
          <p:nvPr/>
        </p:nvSpPr>
        <p:spPr>
          <a:xfrm>
            <a:off x="594360" y="1299411"/>
            <a:ext cx="11172524" cy="4523873"/>
          </a:xfrm>
          <a:prstGeom prst="rect">
            <a:avLst/>
          </a:prstGeom>
        </p:spPr>
        <p:txBody>
          <a:bodyPr vert="horz" lIns="0" tIns="228600" rIns="0" bIns="0" rtlCol="0">
            <a:noAutofit/>
          </a:bodyPr>
          <a:lstStyle/>
          <a:p>
            <a:pPr marL="283464" indent="-283464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First 2 digits indicate Grade, and the 3</a:t>
            </a:r>
            <a:r>
              <a:rPr lang="en-US" sz="2800" baseline="30000" dirty="0">
                <a:solidFill>
                  <a:schemeClr val="bg1"/>
                </a:solidFill>
              </a:rPr>
              <a:t>rd</a:t>
            </a:r>
            <a:r>
              <a:rPr lang="en-US" sz="2800" dirty="0">
                <a:solidFill>
                  <a:schemeClr val="bg1"/>
                </a:solidFill>
              </a:rPr>
              <a:t> Digit indicates the level</a:t>
            </a:r>
          </a:p>
          <a:p>
            <a:pPr marL="283464" lvl="1" indent="-283464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Open or “0” courses are offered at one level only (ex: Law 120, Wellness 110) Most courses are this way.  It does not indicate level of difficulty/intensity.</a:t>
            </a:r>
          </a:p>
          <a:p>
            <a:pPr marL="283464" lvl="1" indent="-283464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Level 1 courses are enriched University Preparatory (Physics, Biology, Chemistry, English 111/121). University does not require this level.</a:t>
            </a:r>
          </a:p>
          <a:p>
            <a:pPr marL="283464" lvl="1" indent="-283464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Level 2 Courses are academic/university/college Preparatory (Physics, Biology, Chemistry, English 112/122, Modern History 112)</a:t>
            </a:r>
          </a:p>
          <a:p>
            <a:pPr marL="283464" lvl="1" indent="-283464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Level 3 courses are General/college preparatory (English 113/123, *Modern History*)</a:t>
            </a:r>
          </a:p>
          <a:p>
            <a:pPr marL="283464" lvl="1" indent="-283464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AP (Advanced Placement)  (Extra exam in May $)</a:t>
            </a:r>
          </a:p>
        </p:txBody>
      </p:sp>
    </p:spTree>
    <p:extLst>
      <p:ext uri="{BB962C8B-B14F-4D97-AF65-F5344CB8AC3E}">
        <p14:creationId xmlns:p14="http://schemas.microsoft.com/office/powerpoint/2010/main" val="307389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37279A-330D-886F-340D-494A5005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</p:spPr>
        <p:txBody>
          <a:bodyPr anchor="b">
            <a:normAutofit/>
          </a:bodyPr>
          <a:lstStyle/>
          <a:p>
            <a:r>
              <a:rPr lang="en-US" dirty="0"/>
              <a:t>AP – Advanced Placement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FB1B517-C11B-6643-E1E5-1F6EFC6B0A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584005"/>
            <a:ext cx="6422557" cy="3999060"/>
          </a:xfrm>
        </p:spPr>
        <p:txBody>
          <a:bodyPr>
            <a:noAutofit/>
          </a:bodyPr>
          <a:lstStyle/>
          <a:p>
            <a:r>
              <a:rPr lang="en-US" sz="2800" dirty="0"/>
              <a:t>Info Session in the TMT in March during a lunch time presentation.  Date and Time will be put on the announcements.</a:t>
            </a:r>
          </a:p>
          <a:p>
            <a:r>
              <a:rPr lang="en-US" sz="2800" dirty="0"/>
              <a:t>Come and hear from the AP Coordinator about the opportunities available for enrichment and learning!</a:t>
            </a:r>
          </a:p>
          <a:p>
            <a:r>
              <a:rPr lang="en-US" sz="2800" dirty="0"/>
              <a:t>AP Course Options listed on </a:t>
            </a:r>
            <a:r>
              <a:rPr lang="en-US" sz="2800" dirty="0">
                <a:highlight>
                  <a:srgbClr val="FFFF00"/>
                </a:highlight>
              </a:rPr>
              <a:t>page 30 </a:t>
            </a:r>
            <a:r>
              <a:rPr lang="en-US" sz="2800" dirty="0"/>
              <a:t>of the Course Selection Guide</a:t>
            </a:r>
          </a:p>
        </p:txBody>
      </p:sp>
    </p:spTree>
    <p:extLst>
      <p:ext uri="{BB962C8B-B14F-4D97-AF65-F5344CB8AC3E}">
        <p14:creationId xmlns:p14="http://schemas.microsoft.com/office/powerpoint/2010/main" val="224937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21F2E00-8D88-F93E-AE17-EB0AA016D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</p:spPr>
        <p:txBody>
          <a:bodyPr anchor="b">
            <a:normAutofit/>
          </a:bodyPr>
          <a:lstStyle/>
          <a:p>
            <a:r>
              <a:rPr lang="en-US" sz="5400" dirty="0"/>
              <a:t>SPECIAL CERTIFICATES </a:t>
            </a:r>
            <a:br>
              <a:rPr lang="en-US" sz="5400" dirty="0"/>
            </a:br>
            <a:r>
              <a:rPr lang="en-US" sz="2000" dirty="0"/>
              <a:t>*page 3 of Course Selection Guide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0D762103-D279-37E8-AAE5-E819A228A10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51222646"/>
              </p:ext>
            </p:extLst>
          </p:nvPr>
        </p:nvGraphicFramePr>
        <p:xfrm>
          <a:off x="3657600" y="2282008"/>
          <a:ext cx="7810500" cy="369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589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8CE60-587E-1D5C-8B50-ED3441BA4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</p:spPr>
        <p:txBody>
          <a:bodyPr/>
          <a:lstStyle/>
          <a:p>
            <a:r>
              <a:rPr lang="en-US" dirty="0"/>
              <a:t>Other Options for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2AE9C-BA1D-195E-3B93-A5A0CC03D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211053"/>
            <a:ext cx="5791200" cy="243037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Personal Interest Course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Dual Credit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Challenge for Credit</a:t>
            </a:r>
          </a:p>
        </p:txBody>
      </p:sp>
    </p:spTree>
    <p:extLst>
      <p:ext uri="{BB962C8B-B14F-4D97-AF65-F5344CB8AC3E}">
        <p14:creationId xmlns:p14="http://schemas.microsoft.com/office/powerpoint/2010/main" val="1440871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CDD4-CEFE-66D7-3CB5-BF6710EC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525" y="2722964"/>
            <a:ext cx="3438025" cy="3319513"/>
          </a:xfrm>
        </p:spPr>
        <p:txBody>
          <a:bodyPr/>
          <a:lstStyle/>
          <a:p>
            <a:r>
              <a:rPr lang="en-US" sz="6600" dirty="0"/>
              <a:t>Details?</a:t>
            </a:r>
            <a:r>
              <a:rPr lang="en-US" sz="4800" dirty="0"/>
              <a:t>     </a:t>
            </a:r>
            <a:r>
              <a:rPr lang="en-US" sz="1800" dirty="0"/>
              <a:t>*only 2 external courses can be used toward graduation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5CEA8-57A0-19F9-5924-22F19914BF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6884" y="457201"/>
            <a:ext cx="6617369" cy="2305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PERSONAL INTEREST course</a:t>
            </a:r>
            <a:r>
              <a:rPr lang="en-US" sz="2000" dirty="0"/>
              <a:t>:  plan and explore a topic with personal meaning and relevance for your future pathway. Expression of Interest form required (pick up in School Counselling Office). (e.g., Costume/graphic/set design, specialize in a sport, do an AP course, study a language, </a:t>
            </a:r>
            <a:r>
              <a:rPr lang="en-US" sz="2000" dirty="0" err="1"/>
              <a:t>etc</a:t>
            </a:r>
            <a:r>
              <a:rPr lang="en-US" sz="2000" dirty="0"/>
              <a:t>…) You may do 2 of these for credit (personal Interest 1 &amp; Personal Interest 2).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D9EA1-3D54-54C0-3E9A-C2839B768B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6883" y="3261169"/>
            <a:ext cx="6617369" cy="3319513"/>
          </a:xfrm>
        </p:spPr>
        <p:txBody>
          <a:bodyPr>
            <a:normAutofit/>
          </a:bodyPr>
          <a:lstStyle/>
          <a:p>
            <a:r>
              <a:rPr lang="en-US" b="1" dirty="0">
                <a:cs typeface="Calibri Light" panose="020F0302020204030204" pitchFamily="34" charset="0"/>
              </a:rPr>
              <a:t>DUAL CREDIT</a:t>
            </a:r>
            <a:r>
              <a:rPr lang="en-US" dirty="0">
                <a:cs typeface="Calibri Light" panose="020F0302020204030204" pitchFamily="34" charset="0"/>
              </a:rPr>
              <a:t>: Earn credit for free that counts for both your current high school diploma and your future pathway e.g., Eco-Cultural Approach to Environmental Science, apprenticeship certificate, university/college courses.  (These vary from year to year, so it is best to contact the post-secondary institution for available courses each semester/year).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41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BB97-590E-0444-946B-C65131771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21" y="411479"/>
            <a:ext cx="5783179" cy="6181826"/>
          </a:xfrm>
        </p:spPr>
        <p:txBody>
          <a:bodyPr anchor="b"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31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  <a:t>Other Opportunities for credit</a:t>
            </a:r>
            <a:br>
              <a:rPr kumimoji="0" lang="en-US" sz="31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31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31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2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  <a:t>students May be able to receive credit for learning that they acquired independently. A student can challenge for credit any prescribed high school course, but *</a:t>
            </a:r>
            <a:r>
              <a:rPr kumimoji="0" lang="en-US" sz="2400" b="0" i="0" u="sng" strike="noStrike" kern="1200" cap="all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</a:rPr>
              <a:t>only 2 challenges will be accepted for graduation purposes</a:t>
            </a: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  <a:t>.  </a:t>
            </a:r>
            <a:b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lang="en-US" sz="24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40D67E-3BDE-9D70-1961-BC56F5935F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821" y="5212080"/>
            <a:ext cx="8982777" cy="164592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6E29D4-45EE-3E42-B73A-9E57C3BC6AB9}"/>
              </a:ext>
            </a:extLst>
          </p:cNvPr>
          <p:cNvSpPr txBox="1"/>
          <p:nvPr/>
        </p:nvSpPr>
        <p:spPr>
          <a:xfrm>
            <a:off x="6664693" y="2499877"/>
            <a:ext cx="4876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CADET level 4,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Scout Exploration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Duke of Edinburgh,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Imagine NB,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National Lifesaving Society,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Girl Guides Trailblazer Award,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Coach NB, Junior Achievement,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Université de Moncton Explore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Jeunesse and Junior High Programs,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The Immersion Program of Université Saint-Anne, and Les </a:t>
            </a:r>
            <a:r>
              <a:rPr lang="en-US" sz="20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Jeunes</a:t>
            </a:r>
            <a:r>
              <a:rPr lang="en-US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chanteurs </a:t>
            </a:r>
            <a:r>
              <a:rPr lang="en-US" sz="2000" b="1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d'Acadie</a:t>
            </a:r>
            <a:endParaRPr lang="en-US" sz="20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09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C93B-ABAB-D9F6-D502-71D57F54A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1896969"/>
          </a:xfrm>
        </p:spPr>
        <p:txBody>
          <a:bodyPr/>
          <a:lstStyle/>
          <a:p>
            <a:r>
              <a:rPr lang="en-US" dirty="0"/>
              <a:t>Challenge for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53BEF-260E-0C01-594F-BD546185C9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" y="4549552"/>
            <a:ext cx="5486400" cy="1645919"/>
          </a:xfrm>
        </p:spPr>
        <p:txBody>
          <a:bodyPr/>
          <a:lstStyle/>
          <a:p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There must be a notice of intent to challenge </a:t>
            </a:r>
            <a:r>
              <a:rPr lang="en-US" sz="2400" b="0" cap="all" spc="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(Contact VP</a:t>
            </a: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at least 2 weeks prior to a start of a semester).  Approval is through the principal.</a:t>
            </a:r>
            <a:b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</a:rPr>
            </a:br>
            <a:b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08B55-5030-3F8A-A2F0-244999D882AA}"/>
              </a:ext>
            </a:extLst>
          </p:cNvPr>
          <p:cNvSpPr txBox="1"/>
          <p:nvPr/>
        </p:nvSpPr>
        <p:spPr>
          <a:xfrm>
            <a:off x="594359" y="2557670"/>
            <a:ext cx="4825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FEEL LIKE YOU ALREADY KNOW THE CONTENT OF A COURSE AND ARE HOPING TO SHOW KNOWLEDGE OF CONTENT IN AN EXAM? </a:t>
            </a:r>
          </a:p>
        </p:txBody>
      </p:sp>
    </p:spTree>
    <p:extLst>
      <p:ext uri="{BB962C8B-B14F-4D97-AF65-F5344CB8AC3E}">
        <p14:creationId xmlns:p14="http://schemas.microsoft.com/office/powerpoint/2010/main" val="4130043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AF17522-67DE-1F3E-35E6-B47C062FC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360" y="278129"/>
            <a:ext cx="9778365" cy="1494596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altLang="en-US" dirty="0"/>
              <a:t>Choosing Courses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9A003E4-CA84-DA7D-A492-0C03955EFDD6}"/>
              </a:ext>
            </a:extLst>
          </p:cNvPr>
          <p:cNvSpPr>
            <a:spLocks noGrp="1" noChangeArrowheads="1"/>
          </p:cNvSpPr>
          <p:nvPr>
            <p:ph sz="quarter" idx="15"/>
          </p:nvPr>
        </p:nvSpPr>
        <p:spPr>
          <a:xfrm>
            <a:off x="312821" y="2286000"/>
            <a:ext cx="7844589" cy="3987995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Once courses have been selected, school schedule is created based on your choices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Choose carefully! Once a semester starts those are your courses.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You must have passed </a:t>
            </a:r>
            <a:r>
              <a:rPr lang="en-US" alt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8 courses </a:t>
            </a:r>
            <a:r>
              <a:rPr lang="en-US" alt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(32 credit Hours) in September of your grade 12 year to be assigned a Grade 12 Homeroom and be included on the Potential Grad List.   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Some courses have limited enrollment and/or extra levels of commitment/responsibility outside classroom.  These courses require Expression of Interest Forms to be completed and returned on time.  </a:t>
            </a: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B5FED042-E513-E39A-E3EB-B76ACD8F2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5854" y="2791326"/>
            <a:ext cx="3035460" cy="31396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itle 1">
            <a:extLst>
              <a:ext uri="{FF2B5EF4-FFF2-40B4-BE49-F238E27FC236}">
                <a16:creationId xmlns:a16="http://schemas.microsoft.com/office/drawing/2014/main" id="{74D3AD04-A794-0973-0D0A-9DC73387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</p:spPr>
        <p:txBody>
          <a:bodyPr/>
          <a:lstStyle/>
          <a:p>
            <a:r>
              <a:rPr lang="en-US" dirty="0"/>
              <a:t>What is the difference?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E1B1409A-301B-A257-2B06-DFBC62F0F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21" y="2646947"/>
            <a:ext cx="5630779" cy="40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5FA6F-D7B7-47CB-374D-69DF53D05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449" y="321282"/>
            <a:ext cx="3590925" cy="49212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College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DA6AC-47E5-3045-2EBF-F6AC21ECC9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949" y="1126729"/>
            <a:ext cx="5414210" cy="474468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Typically has the same time layout as high school (8:30 AM-4pm, Monday-Friday/September-June)</a:t>
            </a:r>
          </a:p>
          <a:p>
            <a:pPr>
              <a:defRPr/>
            </a:pPr>
            <a:r>
              <a:rPr lang="en-US" dirty="0"/>
              <a:t>Many programs are 1-2 years to obtain your diploma or Certificate</a:t>
            </a:r>
          </a:p>
          <a:p>
            <a:pPr>
              <a:defRPr/>
            </a:pPr>
            <a:r>
              <a:rPr lang="en-US" dirty="0"/>
              <a:t>Smaller class sizes</a:t>
            </a:r>
          </a:p>
          <a:p>
            <a:pPr>
              <a:defRPr/>
            </a:pPr>
            <a:r>
              <a:rPr lang="en-US" dirty="0"/>
              <a:t>Training for a Specific Career area</a:t>
            </a:r>
          </a:p>
          <a:p>
            <a:pPr>
              <a:defRPr/>
            </a:pPr>
            <a:r>
              <a:rPr lang="en-US" dirty="0"/>
              <a:t>PRIVATE $$  VS  PUBLIC $ (NBCC)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A3FD3-2882-7218-DE7B-3EE937B51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8876" y="156182"/>
            <a:ext cx="3597275" cy="65722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4000" b="1" dirty="0">
                <a:solidFill>
                  <a:schemeClr val="bg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University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12C063-13D5-8A3F-BFD4-61A168B04F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865584"/>
            <a:ext cx="6055893" cy="526696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Typically take 5 courses per semester, 3 hours of instruction of each class per week.  Times of classes are scattered </a:t>
            </a:r>
            <a:r>
              <a:rPr lang="en-US" dirty="0" err="1"/>
              <a:t>thoughout</a:t>
            </a:r>
            <a:r>
              <a:rPr lang="en-US" dirty="0"/>
              <a:t> week/ September-April</a:t>
            </a:r>
          </a:p>
          <a:p>
            <a:pPr>
              <a:defRPr/>
            </a:pPr>
            <a:r>
              <a:rPr lang="en-US" dirty="0"/>
              <a:t>An Undergraduate / Bachelors Degree takes 4 years to complete.  Traditionally more training (</a:t>
            </a:r>
            <a:r>
              <a:rPr lang="en-US" dirty="0" err="1"/>
              <a:t>ie</a:t>
            </a:r>
            <a:r>
              <a:rPr lang="en-US" dirty="0"/>
              <a:t>., Masters, </a:t>
            </a:r>
            <a:r>
              <a:rPr lang="en-US" dirty="0" err="1"/>
              <a:t>Ph.D</a:t>
            </a:r>
            <a:r>
              <a:rPr lang="en-US" dirty="0"/>
              <a:t>) may be required afterwards to specialize.</a:t>
            </a:r>
          </a:p>
          <a:p>
            <a:pPr>
              <a:defRPr/>
            </a:pPr>
            <a:r>
              <a:rPr lang="en-US" dirty="0"/>
              <a:t>Large class sizes (</a:t>
            </a:r>
            <a:r>
              <a:rPr lang="en-US" dirty="0" err="1"/>
              <a:t>esp</a:t>
            </a:r>
            <a:r>
              <a:rPr lang="en-US" dirty="0"/>
              <a:t> in first year)</a:t>
            </a:r>
          </a:p>
          <a:p>
            <a:pPr>
              <a:defRPr/>
            </a:pPr>
            <a:r>
              <a:rPr lang="en-US" dirty="0"/>
              <a:t>Gaining a lot of knowledge on specific topics/subjects</a:t>
            </a:r>
          </a:p>
          <a:p>
            <a:pPr>
              <a:defRPr/>
            </a:pPr>
            <a:r>
              <a:rPr lang="en-US" dirty="0"/>
              <a:t>$$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BF65-C84B-45C3-72CA-AFDA6885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3" y="213635"/>
            <a:ext cx="6665493" cy="1831733"/>
          </a:xfrm>
        </p:spPr>
        <p:txBody>
          <a:bodyPr/>
          <a:lstStyle/>
          <a:p>
            <a:r>
              <a:rPr lang="en-US" dirty="0"/>
              <a:t>Graduation  Requirements for Current Grade 11 Students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0EFD15-10C0-6AB1-1118-5146554C09F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93724" y="2430379"/>
            <a:ext cx="10330949" cy="3922295"/>
          </a:xfrm>
        </p:spPr>
      </p:pic>
    </p:spTree>
    <p:extLst>
      <p:ext uri="{BB962C8B-B14F-4D97-AF65-F5344CB8AC3E}">
        <p14:creationId xmlns:p14="http://schemas.microsoft.com/office/powerpoint/2010/main" val="3346685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8BA0191-5BFB-EB80-DD38-FEB76F542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61409" y="4661717"/>
            <a:ext cx="7936230" cy="13807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altLang="en-US" dirty="0"/>
              <a:t>Are You Planning on Attending a Post-Secondary Institution?</a:t>
            </a:r>
          </a:p>
        </p:txBody>
      </p:sp>
      <p:sp>
        <p:nvSpPr>
          <p:cNvPr id="8199" name="Rectangle 3">
            <a:extLst>
              <a:ext uri="{FF2B5EF4-FFF2-40B4-BE49-F238E27FC236}">
                <a16:creationId xmlns:a16="http://schemas.microsoft.com/office/drawing/2014/main" id="{7A8EDF31-09ED-B0ED-EB06-E2DC63FD9741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>
          <a:xfrm>
            <a:off x="288758" y="584004"/>
            <a:ext cx="5221705" cy="5648353"/>
          </a:xfrm>
        </p:spPr>
        <p:txBody>
          <a:bodyPr>
            <a:normAutofit/>
          </a:bodyPr>
          <a:lstStyle/>
          <a:p>
            <a:pPr>
              <a:defRPr/>
            </a:pPr>
            <a:endParaRPr lang="en-US" altLang="en-US" sz="17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Admission requirements are not the same as Graduation Requirements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Grade 11 and 12 grades are used by post-secondary institutions for acceptance (regardless in which semester taken).  They will see this on your transcript when you submit your application.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sz="1700" dirty="0"/>
          </a:p>
        </p:txBody>
      </p:sp>
      <p:pic>
        <p:nvPicPr>
          <p:cNvPr id="8200" name="Video 8199" descr="Graduates Throwing Hats">
            <a:extLst>
              <a:ext uri="{FF2B5EF4-FFF2-40B4-BE49-F238E27FC236}">
                <a16:creationId xmlns:a16="http://schemas.microsoft.com/office/drawing/2014/main" id="{0828C5DD-4991-4286-F252-9726F0560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456" r="21219" b="-1"/>
          <a:stretch/>
        </p:blipFill>
        <p:spPr>
          <a:xfrm>
            <a:off x="6304548" y="662657"/>
            <a:ext cx="4716378" cy="3999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20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FCC01-FE3E-C15E-C379-6320DD718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</p:spPr>
        <p:txBody>
          <a:bodyPr anchor="b">
            <a:normAutofit/>
          </a:bodyPr>
          <a:lstStyle/>
          <a:p>
            <a:r>
              <a:rPr lang="en-US"/>
              <a:t>Many Options for your Next Step</a:t>
            </a:r>
          </a:p>
        </p:txBody>
      </p:sp>
      <p:pic>
        <p:nvPicPr>
          <p:cNvPr id="6" name="Picture 5" descr="Fork in rural forest road">
            <a:extLst>
              <a:ext uri="{FF2B5EF4-FFF2-40B4-BE49-F238E27FC236}">
                <a16:creationId xmlns:a16="http://schemas.microsoft.com/office/drawing/2014/main" id="{4E171AAF-F610-1E66-55F3-A9CA0B68F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0" r="24053" b="-1"/>
          <a:stretch/>
        </p:blipFill>
        <p:spPr>
          <a:xfrm>
            <a:off x="20" y="-11113"/>
            <a:ext cx="5791180" cy="6880226"/>
          </a:xfrm>
          <a:prstGeom prst="rect">
            <a:avLst/>
          </a:prstGeom>
          <a:noFill/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02D73C-77C7-CC95-1960-1DA42345F6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5055" y="4283242"/>
            <a:ext cx="6012462" cy="2358190"/>
          </a:xfrm>
        </p:spPr>
        <p:txBody>
          <a:bodyPr numCol="2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Apprenticeship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Military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62060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55D1-258B-506C-70C0-2114BA78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</p:spPr>
        <p:txBody>
          <a:bodyPr anchor="b">
            <a:normAutofit/>
          </a:bodyPr>
          <a:lstStyle/>
          <a:p>
            <a:pPr algn="r"/>
            <a:r>
              <a:rPr lang="en-US" dirty="0"/>
              <a:t>Apprenticeship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03F75-2ABB-4E03-6DF8-FD37496F86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6" y="584005"/>
            <a:ext cx="2283694" cy="307359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EARN WHILE YOU </a:t>
            </a:r>
          </a:p>
          <a:p>
            <a:r>
              <a:rPr lang="en-US" sz="4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LEARN</a:t>
            </a:r>
          </a:p>
        </p:txBody>
      </p:sp>
      <p:graphicFrame>
        <p:nvGraphicFramePr>
          <p:cNvPr id="8" name="Picture Placeholder 2">
            <a:extLst>
              <a:ext uri="{FF2B5EF4-FFF2-40B4-BE49-F238E27FC236}">
                <a16:creationId xmlns:a16="http://schemas.microsoft.com/office/drawing/2014/main" id="{544E5AC4-6467-61AA-69CC-D9C7400E9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1208771"/>
              </p:ext>
            </p:extLst>
          </p:nvPr>
        </p:nvGraphicFramePr>
        <p:xfrm>
          <a:off x="3766785" y="78633"/>
          <a:ext cx="7735003" cy="393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1521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EC50-2447-59F2-1D0A-97E3F0960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5241" y="3138720"/>
            <a:ext cx="2911643" cy="2542810"/>
          </a:xfrm>
        </p:spPr>
        <p:txBody>
          <a:bodyPr anchor="b">
            <a:normAutofit/>
          </a:bodyPr>
          <a:lstStyle/>
          <a:p>
            <a:r>
              <a:rPr lang="en-US" dirty="0"/>
              <a:t>Military:  </a:t>
            </a:r>
            <a:br>
              <a:rPr lang="en-US" dirty="0"/>
            </a:br>
            <a:r>
              <a:rPr lang="en-US" dirty="0"/>
              <a:t>2 Routes to Join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A5C93-5D23-C0D8-7132-F6AC2A4FC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" r="263" b="1"/>
          <a:stretch/>
        </p:blipFill>
        <p:spPr>
          <a:xfrm>
            <a:off x="603885" y="457201"/>
            <a:ext cx="5772852" cy="230505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AB34F-19C2-043F-9506-9479561B7B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2506" y="2810595"/>
            <a:ext cx="6833936" cy="3782710"/>
          </a:xfrm>
        </p:spPr>
        <p:txBody>
          <a:bodyPr>
            <a:normAutofit fontScale="92500" lnSpcReduction="20000"/>
          </a:bodyPr>
          <a:lstStyle/>
          <a:p>
            <a:endParaRPr lang="en-US" sz="17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1" dirty="0"/>
              <a:t>Non-Commissioned Member (NCM)</a:t>
            </a:r>
          </a:p>
          <a:p>
            <a:pPr indent="-283464"/>
            <a:r>
              <a:rPr lang="en-US" sz="2400" b="1" dirty="0"/>
              <a:t>	</a:t>
            </a:r>
            <a:r>
              <a:rPr lang="en-US" sz="2400" dirty="0"/>
              <a:t>High School Graduation and Aptitude Testing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1" dirty="0"/>
              <a:t>Officer Training – University Entrance Requirements</a:t>
            </a:r>
          </a:p>
          <a:p>
            <a:pPr marL="265176" lvl="2" indent="0">
              <a:buNone/>
            </a:pPr>
            <a:r>
              <a:rPr lang="en-US" sz="2400" b="1" dirty="0"/>
              <a:t> 	</a:t>
            </a:r>
            <a:r>
              <a:rPr lang="en-US" sz="2400" b="0" i="0" dirty="0">
                <a:effectLst/>
              </a:rPr>
              <a:t>Canadian Military Colleges (CMCs) — the Royal 	Military College of Canada (RMC) in Kingston, 	Ontario, and Royal Military College Saint-Jean 	(RMC Saint-Jean) in Saint-Jean-sur-Richelieu, 	Quebec</a:t>
            </a:r>
          </a:p>
          <a:p>
            <a:pPr lvl="1"/>
            <a:r>
              <a:rPr lang="en-US" sz="2400" b="1" dirty="0">
                <a:hlinkClick r:id="rId3"/>
              </a:rPr>
              <a:t>Joining the Forces</a:t>
            </a:r>
            <a:r>
              <a:rPr lang="en-US" sz="2400" b="1" dirty="0"/>
              <a:t> (Link with Qualifications for both Routes)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306564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E8EB4A9-B81F-CFFD-3D77-6D3171AA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en-US" dirty="0"/>
              <a:t>College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E28CBE-613C-76D8-3465-1740D8E252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6677" y="2792644"/>
            <a:ext cx="10112582" cy="3915806"/>
          </a:xfrm>
        </p:spPr>
        <p:txBody>
          <a:bodyPr numCol="2">
            <a:normAutofit/>
          </a:bodyPr>
          <a:lstStyle/>
          <a:p>
            <a:r>
              <a:rPr lang="en-US" sz="3200" b="1" dirty="0"/>
              <a:t>College/NBCC Programs</a:t>
            </a:r>
          </a:p>
          <a:p>
            <a:pPr lvl="1"/>
            <a:r>
              <a:rPr lang="en-US" sz="3200" b="1" dirty="0"/>
              <a:t>Many programs accept Level 3 courses</a:t>
            </a:r>
          </a:p>
          <a:p>
            <a:pPr lvl="1"/>
            <a:r>
              <a:rPr lang="en-US" sz="3200" b="1" dirty="0"/>
              <a:t>Some programs may require specific courses </a:t>
            </a:r>
          </a:p>
          <a:p>
            <a:pPr lvl="1"/>
            <a:endParaRPr lang="en-US" sz="3200" b="1" dirty="0"/>
          </a:p>
          <a:p>
            <a:pPr lvl="1"/>
            <a:endParaRPr lang="en-US" sz="3200" b="1" dirty="0"/>
          </a:p>
          <a:p>
            <a:pPr lvl="1"/>
            <a:endParaRPr lang="en-US" sz="3200" b="1" dirty="0"/>
          </a:p>
          <a:p>
            <a:pPr lvl="1"/>
            <a:endParaRPr lang="en-US" sz="3200" b="1" dirty="0"/>
          </a:p>
          <a:p>
            <a:pPr lvl="1"/>
            <a:endParaRPr lang="en-US" sz="3200" b="1" dirty="0"/>
          </a:p>
          <a:p>
            <a:pPr lvl="1"/>
            <a:endParaRPr lang="en-US" sz="3200" b="1" dirty="0"/>
          </a:p>
          <a:p>
            <a:pPr marL="402336" lvl="1" indent="0">
              <a:buNone/>
            </a:pPr>
            <a:endParaRPr lang="en-US" sz="1700" dirty="0"/>
          </a:p>
        </p:txBody>
      </p:sp>
      <p:pic>
        <p:nvPicPr>
          <p:cNvPr id="5" name="Picture 4" descr="A blue and green logo&#10;&#10;Description automatically generated">
            <a:extLst>
              <a:ext uri="{FF2B5EF4-FFF2-40B4-BE49-F238E27FC236}">
                <a16:creationId xmlns:a16="http://schemas.microsoft.com/office/drawing/2014/main" id="{1EA0C70C-72F2-60A7-4CBB-31C78B07A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02968" y="584005"/>
            <a:ext cx="2502568" cy="1810452"/>
          </a:xfrm>
          <a:prstGeom prst="rect">
            <a:avLst/>
          </a:prstGeom>
        </p:spPr>
      </p:pic>
      <p:pic>
        <p:nvPicPr>
          <p:cNvPr id="8" name="Picture 7" descr="A logo for a college work&#10;&#10;Description automatically generated">
            <a:extLst>
              <a:ext uri="{FF2B5EF4-FFF2-40B4-BE49-F238E27FC236}">
                <a16:creationId xmlns:a16="http://schemas.microsoft.com/office/drawing/2014/main" id="{820B8A9D-F05A-4E41-5D5C-1E8C060B7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42421" y="2331720"/>
            <a:ext cx="2717532" cy="2194560"/>
          </a:xfrm>
          <a:prstGeom prst="rect">
            <a:avLst/>
          </a:prstGeom>
        </p:spPr>
      </p:pic>
      <p:pic>
        <p:nvPicPr>
          <p:cNvPr id="12" name="Picture 11" descr="A sign on a wall&#10;&#10;Description automatically generated">
            <a:extLst>
              <a:ext uri="{FF2B5EF4-FFF2-40B4-BE49-F238E27FC236}">
                <a16:creationId xmlns:a16="http://schemas.microsoft.com/office/drawing/2014/main" id="{7D9C7B92-7493-4292-8185-0F058EAA5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12355" y="4747122"/>
            <a:ext cx="2981116" cy="18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6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6F01-9B31-F55B-B24D-52A8ED34F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NBCC Requirements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23621-84D0-F7CA-1C73-33491CD74AB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74444" y="4606885"/>
            <a:ext cx="3336609" cy="197298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DCF83-67E4-343B-84AB-1D55655B42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759119"/>
            <a:ext cx="4908735" cy="35974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>
              <a:latin typeface="Bahnschrift SemiBold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800" b="1" u="sng" dirty="0">
                <a:solidFill>
                  <a:schemeClr val="bg1">
                    <a:lumMod val="65000"/>
                    <a:lumOff val="35000"/>
                  </a:schemeClr>
                </a:solidFill>
                <a:latin typeface="Bahnschrift SemiBold" panose="020B0502040204020203" pitchFamily="34" charset="0"/>
              </a:rPr>
              <a:t>RESPIRATORY THERAPY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High School Diploma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Foundations of Math 110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Pre-Calculus 110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u="sng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3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Sciences from: Biology 112 or 122, Chemistry 112 or 122, Physics 112 or 122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A8281-9083-9220-2D97-AFD52C0E0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80" y="440260"/>
            <a:ext cx="2834108" cy="2217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C8CBC-5EF7-9E7E-DA70-9043923958F8}"/>
              </a:ext>
            </a:extLst>
          </p:cNvPr>
          <p:cNvSpPr txBox="1"/>
          <p:nvPr/>
        </p:nvSpPr>
        <p:spPr>
          <a:xfrm>
            <a:off x="594359" y="3212432"/>
            <a:ext cx="525298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u="sng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ELECTRICAL: CONSTRUCTION</a:t>
            </a:r>
            <a:endParaRPr lang="en-US" sz="2800" b="1" u="sng" dirty="0"/>
          </a:p>
          <a:p>
            <a:pPr fontAlgn="auto"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High School Diploma </a:t>
            </a:r>
            <a:r>
              <a:rPr lang="en-US" sz="2400" u="sng" dirty="0">
                <a:latin typeface="+mj-lt"/>
              </a:rPr>
              <a:t>al: </a:t>
            </a:r>
            <a:r>
              <a:rPr lang="en-US" dirty="0"/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65606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A265-7A9B-08D9-9CAA-A60634EF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0E562-54C8-4D29-CF98-C8787C1D9F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58189"/>
            <a:ext cx="6527172" cy="3915806"/>
          </a:xfrm>
        </p:spPr>
        <p:txBody>
          <a:bodyPr/>
          <a:lstStyle/>
          <a:p>
            <a:endParaRPr lang="en-US" b="1" dirty="0"/>
          </a:p>
          <a:p>
            <a:pPr lvl="1"/>
            <a:r>
              <a:rPr lang="en-US" sz="2800" b="1" dirty="0"/>
              <a:t>Admission requires specific Level 2 courses, as well as certain marks</a:t>
            </a:r>
          </a:p>
          <a:p>
            <a:pPr lvl="1"/>
            <a:r>
              <a:rPr lang="en-US" sz="2800" b="1" dirty="0"/>
              <a:t>Each University has their own requirements: NEVER ASSUME, Check each university that you are considering.  If their website is not clear, contact their school to see which electives they accept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95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71286CA-097F-D3B6-E915-EE957D6007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7696200" cy="1143000"/>
          </a:xfrm>
        </p:spPr>
        <p:txBody>
          <a:bodyPr/>
          <a:lstStyle/>
          <a:p>
            <a:pPr>
              <a:defRPr/>
            </a:pPr>
            <a:r>
              <a:rPr lang="en-US" altLang="en-US" sz="3200" dirty="0">
                <a:latin typeface="Bahnschrift SemiBold" panose="020B0502040204020203" pitchFamily="34" charset="0"/>
              </a:rPr>
              <a:t>Compare Graduation To </a:t>
            </a:r>
            <a:br>
              <a:rPr lang="en-US" altLang="en-US" sz="3200" dirty="0">
                <a:latin typeface="Bahnschrift SemiBold" panose="020B0502040204020203" pitchFamily="34" charset="0"/>
              </a:rPr>
            </a:br>
            <a:r>
              <a:rPr lang="en-US" altLang="en-US" sz="3200" dirty="0">
                <a:latin typeface="Bahnschrift SemiBold" panose="020B0502040204020203" pitchFamily="34" charset="0"/>
              </a:rPr>
              <a:t>University Admission Requirements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F115FE2-AD51-DE11-D7FB-22836C9F257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457200" y="1352550"/>
            <a:ext cx="4740442" cy="4267200"/>
          </a:xfrm>
        </p:spPr>
        <p:txBody>
          <a:bodyPr>
            <a:normAutofit fontScale="70000" lnSpcReduction="20000"/>
          </a:bodyPr>
          <a:lstStyle/>
          <a:p>
            <a:pPr>
              <a:buNone/>
              <a:defRPr/>
            </a:pPr>
            <a:endParaRPr lang="en-US" altLang="en-US" sz="800" b="1" dirty="0"/>
          </a:p>
          <a:p>
            <a:pPr>
              <a:buNone/>
              <a:defRPr/>
            </a:pPr>
            <a:r>
              <a:rPr lang="en-US" altLang="en-US" sz="3400" b="1" u="sng" dirty="0"/>
              <a:t>High School Graduation</a:t>
            </a:r>
          </a:p>
          <a:p>
            <a:pPr>
              <a:defRPr/>
            </a:pPr>
            <a:r>
              <a:rPr lang="en-US" altLang="en-US" sz="3400" dirty="0"/>
              <a:t>English 111/112/113 </a:t>
            </a:r>
          </a:p>
          <a:p>
            <a:pPr>
              <a:defRPr/>
            </a:pPr>
            <a:r>
              <a:rPr lang="en-US" altLang="en-US" sz="3400" dirty="0"/>
              <a:t>English 121/122/123</a:t>
            </a:r>
          </a:p>
          <a:p>
            <a:pPr>
              <a:defRPr/>
            </a:pPr>
            <a:r>
              <a:rPr lang="en-US" altLang="en-US" sz="3400" dirty="0"/>
              <a:t>Math 11 (Foundations 11 or Financial &amp; Workplace Math 110)</a:t>
            </a:r>
          </a:p>
          <a:p>
            <a:pPr>
              <a:defRPr/>
            </a:pPr>
            <a:r>
              <a:rPr lang="en-US" altLang="en-US" sz="3400" dirty="0"/>
              <a:t>Science 11/12</a:t>
            </a:r>
          </a:p>
          <a:p>
            <a:pPr>
              <a:defRPr/>
            </a:pPr>
            <a:r>
              <a:rPr lang="en-US" altLang="en-US" sz="3400" dirty="0"/>
              <a:t>Modern History 111/112/113 </a:t>
            </a:r>
          </a:p>
          <a:p>
            <a:pPr>
              <a:defRPr/>
            </a:pPr>
            <a:r>
              <a:rPr lang="en-US" altLang="en-US" sz="3400" dirty="0"/>
              <a:t>Fine Arts/Life Role (specific list)</a:t>
            </a:r>
          </a:p>
          <a:p>
            <a:pPr>
              <a:defRPr/>
            </a:pPr>
            <a:r>
              <a:rPr lang="en-US" altLang="en-US" sz="3400" dirty="0"/>
              <a:t>10 Electives</a:t>
            </a:r>
          </a:p>
          <a:p>
            <a:pPr>
              <a:defRPr/>
            </a:pPr>
            <a:r>
              <a:rPr lang="en-US" altLang="en-US" sz="3400" dirty="0"/>
              <a:t>(5 Grade 12 courses)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2D1BF8E1-09B9-7985-F90B-C721309239A1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>
          <a:xfrm>
            <a:off x="5867399" y="1524000"/>
            <a:ext cx="5033211" cy="5029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en-US" altLang="en-US" sz="2600" b="1" u="sng" dirty="0"/>
              <a:t>Bachelor of Science - UNB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English 111/112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English 121/122 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en-US" sz="2600" dirty="0"/>
              <a:t>Foundations in Math 110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en-US" sz="2600" dirty="0"/>
              <a:t>Pre-Calculus 110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en-US" sz="2600" dirty="0"/>
              <a:t>Pre-Calculus 12A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Pre-Calculus 12B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Chemistry 112 &amp; 122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Physics 112 &amp; 122  OR Biology 12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Modern Hist. 111/112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Fine Arts/Life Role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Electives from Approved List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Minimum admission average 75%</a:t>
            </a:r>
          </a:p>
          <a:p>
            <a:pPr>
              <a:lnSpc>
                <a:spcPct val="80000"/>
              </a:lnSpc>
              <a:defRPr/>
            </a:pPr>
            <a:endParaRPr lang="en-US" altLang="en-US" sz="24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1510CA0-0B2C-8652-155E-91EA38114B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6868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400" dirty="0">
                <a:latin typeface="Bahnschrift SemiBold" panose="020B0502040204020203" pitchFamily="34" charset="0"/>
              </a:rPr>
              <a:t>Compare Graduation To </a:t>
            </a:r>
            <a:br>
              <a:rPr lang="en-US" altLang="en-US" sz="3400" dirty="0">
                <a:latin typeface="Bahnschrift SemiBold" panose="020B0502040204020203" pitchFamily="34" charset="0"/>
              </a:rPr>
            </a:br>
            <a:r>
              <a:rPr lang="en-US" altLang="en-US" sz="3400" dirty="0">
                <a:latin typeface="Bahnschrift SemiBold" panose="020B0502040204020203" pitchFamily="34" charset="0"/>
              </a:rPr>
              <a:t>University Admission Requirements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8CD305A-F6B0-BD7D-B104-689533A76DB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914401" y="1295400"/>
            <a:ext cx="5102226" cy="4572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None/>
              <a:defRPr/>
            </a:pPr>
            <a:endParaRPr lang="en-US" altLang="en-US" sz="2400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en-US" altLang="en-US" b="1" dirty="0"/>
              <a:t>High School Graduation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dirty="0"/>
              <a:t>English 111/112/113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dirty="0"/>
              <a:t>English 121/122/123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dirty="0"/>
              <a:t>Math 11 (Foundations 110 or Financial &amp; Workplace Math 110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dirty="0"/>
              <a:t>Science 11/12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dirty="0"/>
              <a:t>Modern History 111/112/113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dirty="0"/>
              <a:t>Fine Arts/Life Role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dirty="0"/>
              <a:t>10 Electives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dirty="0"/>
              <a:t>(5 Grade 12 courses)</a:t>
            </a:r>
          </a:p>
          <a:p>
            <a:pPr>
              <a:lnSpc>
                <a:spcPct val="80000"/>
              </a:lnSpc>
              <a:defRPr/>
            </a:pPr>
            <a:endParaRPr lang="en-US" altLang="en-US" sz="2400" dirty="0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7956A42C-1AC2-AC48-89B2-456A30173005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>
          <a:xfrm>
            <a:off x="6175376" y="1211263"/>
            <a:ext cx="5759950" cy="499703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  <a:defRPr/>
            </a:pPr>
            <a:endParaRPr lang="en-US" altLang="en-US" sz="2400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en-US" altLang="en-US" sz="2400" b="1" dirty="0"/>
              <a:t>BA (UNB/STU)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English 111/112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English 121/122 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Math 11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Science 11/12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Modern History 111/112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Fine Arts/Life Role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4 - Grade 12 university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altLang="en-US" sz="2400" dirty="0"/>
              <a:t>	admissible courses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Electives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Min. admission average 65% UNB/ 70% STU</a:t>
            </a:r>
          </a:p>
        </p:txBody>
      </p:sp>
      <p:pic>
        <p:nvPicPr>
          <p:cNvPr id="31749" name="Picture 1">
            <a:extLst>
              <a:ext uri="{FF2B5EF4-FFF2-40B4-BE49-F238E27FC236}">
                <a16:creationId xmlns:a16="http://schemas.microsoft.com/office/drawing/2014/main" id="{846F4D7C-5DBC-4645-B3F0-AEE8EB5CA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473" y="2706733"/>
            <a:ext cx="1361906" cy="104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>
            <a:extLst>
              <a:ext uri="{FF2B5EF4-FFF2-40B4-BE49-F238E27FC236}">
                <a16:creationId xmlns:a16="http://schemas.microsoft.com/office/drawing/2014/main" id="{C1B74D98-2B2E-5BFF-5B65-B458ECD79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901" y="1272634"/>
            <a:ext cx="30194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5A59873-8E87-8613-4B2B-C6227E95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AF1265-8E84-492B-D51B-AA67454336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601" y="2959911"/>
            <a:ext cx="10234062" cy="370851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More information (videos to reference) will be given during period 4 on Thursday, February 29</a:t>
            </a:r>
            <a:r>
              <a:rPr lang="en-US" baseline="30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th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You will receive your Course Selection Guide (put your name on it as it is your only copy).  If you lose your copy a digital copy will be available on FHS Website.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Come up with a list of your 10 courses plus 2 Alternates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You will input your selections into PowerSchool by Tuesday, March 26th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Be sure to pass in your Expressions of Interests (if choosing any courses that require one) by the due date.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On Wednesday, March 13</a:t>
            </a:r>
            <a:r>
              <a:rPr lang="en-US" baseline="30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th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there will be a Presentation for Parents of Grade 11 students in the TMT at 6:45pm.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30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D98D-D44F-7CE2-57BE-6F7492A16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7959" y="430529"/>
            <a:ext cx="6448926" cy="2432987"/>
          </a:xfrm>
        </p:spPr>
        <p:txBody>
          <a:bodyPr anchor="b">
            <a:normAutofit/>
          </a:bodyPr>
          <a:lstStyle/>
          <a:p>
            <a:r>
              <a:rPr lang="en-US" dirty="0"/>
              <a:t>Total of 2 Math required from list: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9430C-57A5-9F00-9BCC-796E5FB97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4758" y="2863516"/>
            <a:ext cx="6152126" cy="4403558"/>
          </a:xfrm>
        </p:spPr>
        <p:txBody>
          <a:bodyPr numCol="1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NRF 10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Foundations Math 110</a:t>
            </a:r>
          </a:p>
          <a:p>
            <a:endParaRPr lang="en-US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Financial Math 110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Financial Math 120  </a:t>
            </a:r>
          </a:p>
          <a:p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         </a:t>
            </a: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OR </a:t>
            </a: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NBCC  Skilled Trades &amp; Work-        	Ready Math 120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5134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23B6BCC-3ACD-D53C-A569-89E732590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</p:spPr>
        <p:txBody>
          <a:bodyPr anchor="b">
            <a:normAutofit/>
          </a:bodyPr>
          <a:lstStyle/>
          <a:p>
            <a:r>
              <a:rPr lang="en-US" dirty="0"/>
              <a:t>All English Requirements: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6503058-7041-48E5-E7DD-941CC979D6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692736"/>
            <a:ext cx="7476215" cy="35173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English Lit Text 11  (111, 112, 113)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English Info Text 11 (111, 112, 113)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English 12 (121, 122, 123)</a:t>
            </a:r>
          </a:p>
          <a:p>
            <a:pPr marL="0" indent="0">
              <a:buNone/>
            </a:pP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PLUS Pass ELPA*</a:t>
            </a:r>
          </a:p>
        </p:txBody>
      </p:sp>
    </p:spTree>
    <p:extLst>
      <p:ext uri="{BB962C8B-B14F-4D97-AF65-F5344CB8AC3E}">
        <p14:creationId xmlns:p14="http://schemas.microsoft.com/office/powerpoint/2010/main" val="352962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C067-5AD3-8A03-4794-AE441029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highlight>
                  <a:srgbClr val="FFFF00"/>
                </a:highlight>
              </a:rPr>
              <a:t>Science</a:t>
            </a:r>
            <a:r>
              <a:rPr lang="en-US" dirty="0"/>
              <a:t>  </a:t>
            </a:r>
            <a:r>
              <a:rPr lang="en-US" sz="3600" dirty="0"/>
              <a:t>must pass 1 from this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B69E9-4621-703B-6CF6-80A7C5933D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695" y="584005"/>
            <a:ext cx="11587758" cy="3699237"/>
          </a:xfrm>
        </p:spPr>
        <p:txBody>
          <a:bodyPr numCol="4">
            <a:noAutofit/>
          </a:bodyPr>
          <a:lstStyle/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Auto Electrical Systems 120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Biology 111/112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Biology 121/122			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Chemistry 111/112/121/122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Environmental Geoscience 110	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Environmental Science 120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Human Physiology 110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Intro to Electronics 110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Physics 111/112/121/122	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Robotics and Tech 120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*Agriculture 110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*Forestry 110 </a:t>
            </a:r>
          </a:p>
          <a:p>
            <a:endParaRPr lang="en-US" sz="2800" dirty="0"/>
          </a:p>
        </p:txBody>
      </p:sp>
      <p:pic>
        <p:nvPicPr>
          <p:cNvPr id="5" name="Graphic 4" descr="A microscope apparatus">
            <a:extLst>
              <a:ext uri="{FF2B5EF4-FFF2-40B4-BE49-F238E27FC236}">
                <a16:creationId xmlns:a16="http://schemas.microsoft.com/office/drawing/2014/main" id="{B0688B81-F465-CA03-7610-86BF65C03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695" y="4549552"/>
            <a:ext cx="1673736" cy="22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2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1C73952-C1A9-04A7-1B5F-991A6B696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</p:spPr>
        <p:txBody>
          <a:bodyPr/>
          <a:lstStyle/>
          <a:p>
            <a:r>
              <a:rPr lang="en-US" dirty="0"/>
              <a:t>Modern History 11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BB8CB3-03EC-D9F9-F241-94906342D7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281918"/>
            <a:ext cx="6071136" cy="370851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Level 111, 112, or 113</a:t>
            </a:r>
          </a:p>
          <a:p>
            <a:endParaRPr lang="en-US" sz="4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59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642D515-E840-8FBF-2817-49152D6EE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359" y="98507"/>
            <a:ext cx="11340966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/>
              <a:t>Did you cover your Fine Art/Life Role?  1 required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AD31CF7-BF2A-4749-D30C-0A8A16B8FA2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40632" y="1299411"/>
            <a:ext cx="11694693" cy="5460081"/>
          </a:xfrm>
        </p:spPr>
        <p:txBody>
          <a:bodyPr numCol="2">
            <a:normAutofit fontScale="70000" lnSpcReduction="20000"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altLang="en-US" b="1" dirty="0">
              <a:latin typeface="Berlin Sans FB Demi" panose="020E0802020502020306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Cooperative Education 120 (8 or 12 CH)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Culinary Tech 110/120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Digital Media production co-op 120 (4 </a:t>
            </a:r>
            <a:r>
              <a:rPr lang="en-US" sz="3400" b="1" dirty="0" err="1">
                <a:cs typeface="Arial" panose="020B0604020202020204" pitchFamily="34" charset="0"/>
              </a:rPr>
              <a:t>cH</a:t>
            </a:r>
            <a:r>
              <a:rPr lang="en-US" sz="3400" b="1" dirty="0">
                <a:cs typeface="Arial" panose="020B0604020202020204" pitchFamily="34" charset="0"/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Dramatic Arts 110/120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Entrepreneurship 110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Fashion Tech/Fashion Design 110/120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Fine Arts 110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Graphic Art &amp; Design 110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Growth, Goals &amp; Grit 120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Housing &amp; Design 120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Individual &amp; Family Wellness 120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3400" b="1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3400" b="1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Music 111/112/122/121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Nutrition for Healthy Living 120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Outdoor education 110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Coop PCMT 120 (4 </a:t>
            </a:r>
            <a:r>
              <a:rPr lang="en-US" sz="3400" b="1" dirty="0" err="1">
                <a:cs typeface="Arial" panose="020B0604020202020204" pitchFamily="34" charset="0"/>
              </a:rPr>
              <a:t>cH</a:t>
            </a:r>
            <a:r>
              <a:rPr lang="en-US" sz="3400" b="1" dirty="0">
                <a:cs typeface="Arial" panose="020B0604020202020204" pitchFamily="34" charset="0"/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Sport and recreation leadership 120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Reading Tutor 120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Skilled trades coop 120 (12cH)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Visual arts 110/120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cs typeface="Arial" panose="020B0604020202020204" pitchFamily="34" charset="0"/>
              </a:rPr>
              <a:t>Wellness 110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400" b="1" dirty="0">
                <a:highlight>
                  <a:srgbClr val="FFFF00"/>
                </a:highlight>
                <a:cs typeface="Arial" panose="020B0604020202020204" pitchFamily="34" charset="0"/>
              </a:rPr>
              <a:t>ANY applied tech 110/120 (that is </a:t>
            </a:r>
            <a:r>
              <a:rPr lang="en-US" sz="3400" b="1" u="sng" dirty="0">
                <a:highlight>
                  <a:srgbClr val="FFFF00"/>
                </a:highlight>
                <a:cs typeface="Arial" panose="020B0604020202020204" pitchFamily="34" charset="0"/>
              </a:rPr>
              <a:t>NOT</a:t>
            </a:r>
            <a:r>
              <a:rPr lang="en-US" sz="3400" b="1" dirty="0">
                <a:highlight>
                  <a:srgbClr val="FFFF00"/>
                </a:highlight>
                <a:cs typeface="Arial" panose="020B0604020202020204" pitchFamily="34" charset="0"/>
              </a:rPr>
              <a:t> a local option)</a:t>
            </a:r>
          </a:p>
          <a:p>
            <a:pPr>
              <a:buNone/>
              <a:defRPr/>
            </a:pPr>
            <a:endParaRPr lang="en-US" altLang="en-US" sz="3400" dirty="0"/>
          </a:p>
          <a:p>
            <a:pPr>
              <a:buNone/>
              <a:defRPr/>
            </a:pPr>
            <a:r>
              <a:rPr lang="en-US" altLang="en-US" sz="3400" dirty="0"/>
              <a:t>*</a:t>
            </a:r>
            <a:r>
              <a:rPr lang="en-US" altLang="en-US" sz="3400" dirty="0">
                <a:highlight>
                  <a:srgbClr val="FFFF00"/>
                </a:highlight>
              </a:rPr>
              <a:t>ALL</a:t>
            </a:r>
            <a:r>
              <a:rPr lang="en-US" altLang="en-US" sz="3400" dirty="0"/>
              <a:t> listed on </a:t>
            </a:r>
            <a:r>
              <a:rPr lang="en-US" altLang="en-US" sz="3400" b="1" dirty="0">
                <a:highlight>
                  <a:srgbClr val="FFFF00"/>
                </a:highlight>
              </a:rPr>
              <a:t>PAGE 4</a:t>
            </a:r>
            <a:r>
              <a:rPr lang="en-US" altLang="en-US" sz="3400" dirty="0"/>
              <a:t> of Course Selection Guide</a:t>
            </a:r>
          </a:p>
          <a:p>
            <a:pPr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9A5D756-ADCF-5B90-E879-257C13A4B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4841" y="0"/>
            <a:ext cx="6131393" cy="4114799"/>
          </a:xfrm>
        </p:spPr>
        <p:txBody>
          <a:bodyPr anchor="b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+mn-lt"/>
              </a:rPr>
              <a:t>10 Electives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	*5 Must be Grade 12 level courses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Many of these spaces are used to cover post-secondary admission requirement courses. 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Others may just be courses of interest, general career exploration, or great transferrable skills to life, balance to life and wellness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45D6BA0-8AD7-BF20-A890-87B5D9E50C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8274" y="4568602"/>
            <a:ext cx="6753725" cy="1014051"/>
          </a:xfrm>
        </p:spPr>
        <p:txBody>
          <a:bodyPr/>
          <a:lstStyle/>
          <a:p>
            <a:r>
              <a:rPr lang="en-US" dirty="0"/>
              <a:t>-</a:t>
            </a:r>
            <a:r>
              <a:rPr lang="en-US" sz="4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=</a:t>
            </a:r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minimum </a:t>
            </a:r>
            <a:r>
              <a:rPr lang="en-US" sz="4000" dirty="0">
                <a:solidFill>
                  <a:schemeClr val="bg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18</a:t>
            </a:r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Courses to Graduate</a:t>
            </a:r>
          </a:p>
          <a:p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      (or in Credit Hours 72 CH)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2 local options permitted within the 18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52644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9A0E64-751F-263A-CACE-B188DB5F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</p:spPr>
        <p:txBody>
          <a:bodyPr anchor="b">
            <a:normAutofit/>
          </a:bodyPr>
          <a:lstStyle/>
          <a:p>
            <a:r>
              <a:rPr lang="en-US" sz="5400" dirty="0">
                <a:highlight>
                  <a:srgbClr val="FFFF00"/>
                </a:highlight>
              </a:rPr>
              <a:t>LOCAL OPTIONS </a:t>
            </a:r>
            <a:r>
              <a:rPr lang="en-US" sz="2400" dirty="0"/>
              <a:t>*page 28, 29 of Course Selection Guide </a:t>
            </a:r>
          </a:p>
        </p:txBody>
      </p:sp>
      <p:graphicFrame>
        <p:nvGraphicFramePr>
          <p:cNvPr id="13" name="Text Placeholder 2">
            <a:extLst>
              <a:ext uri="{FF2B5EF4-FFF2-40B4-BE49-F238E27FC236}">
                <a16:creationId xmlns:a16="http://schemas.microsoft.com/office/drawing/2014/main" id="{37DF50C7-2AFF-D210-34D4-DCE310D47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97989"/>
              </p:ext>
            </p:extLst>
          </p:nvPr>
        </p:nvGraphicFramePr>
        <p:xfrm>
          <a:off x="594360" y="2628629"/>
          <a:ext cx="10972800" cy="3636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74591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">
      <a:dk1>
        <a:sysClr val="windowText" lastClr="000000"/>
      </a:dk1>
      <a:lt1>
        <a:sysClr val="window" lastClr="FFFFFF"/>
      </a:lt1>
      <a:dk2>
        <a:srgbClr val="FFCA08"/>
      </a:dk2>
      <a:lt2>
        <a:srgbClr val="E5DEDB"/>
      </a:lt2>
      <a:accent1>
        <a:srgbClr val="FFCA08"/>
      </a:accent1>
      <a:accent2>
        <a:srgbClr val="FFCA08"/>
      </a:accent2>
      <a:accent3>
        <a:srgbClr val="39302A"/>
      </a:accent3>
      <a:accent4>
        <a:srgbClr val="FFCA08"/>
      </a:accent4>
      <a:accent5>
        <a:srgbClr val="39302A"/>
      </a:accent5>
      <a:accent6>
        <a:srgbClr val="FFCA08"/>
      </a:accent6>
      <a:hlink>
        <a:srgbClr val="000000"/>
      </a:hlink>
      <a:folHlink>
        <a:srgbClr val="0C0C0C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B194E-8B30-4377-8C59-ECFB902D2A26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16c05727-aa75-4e4a-9b5f-8a80a1165891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{A64692FC-0E29-4F9A-90DC-6D2C8729A1A5}tf78853419_win32</Template>
  <TotalTime>4063</TotalTime>
  <Words>1747</Words>
  <Application>Microsoft Office PowerPoint</Application>
  <PresentationFormat>Widescreen</PresentationFormat>
  <Paragraphs>233</Paragraphs>
  <Slides>29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Arial Rounded MT Bold</vt:lpstr>
      <vt:lpstr>Bahnschrift SemiBold</vt:lpstr>
      <vt:lpstr>Berlin Sans FB Demi</vt:lpstr>
      <vt:lpstr>Calibri</vt:lpstr>
      <vt:lpstr>Calibri Light</vt:lpstr>
      <vt:lpstr>Franklin Gothic Book</vt:lpstr>
      <vt:lpstr>Franklin Gothic Demi</vt:lpstr>
      <vt:lpstr>Wingdings</vt:lpstr>
      <vt:lpstr>Custom</vt:lpstr>
      <vt:lpstr>Grade 11 Course Selection for  2024-2025  School Year</vt:lpstr>
      <vt:lpstr>Graduation  Requirements for Current Grade 11 Students</vt:lpstr>
      <vt:lpstr>Total of 2 Math required from list:  </vt:lpstr>
      <vt:lpstr>All English Requirements:</vt:lpstr>
      <vt:lpstr>Science  must pass 1 from this list</vt:lpstr>
      <vt:lpstr>Modern History 11</vt:lpstr>
      <vt:lpstr>Did you cover your Fine Art/Life Role?  1 required</vt:lpstr>
      <vt:lpstr>10 Electives  *5 Must be Grade 12 level courses  Many of these spaces are used to cover post-secondary admission requirement courses.   Others may just be courses of interest, general career exploration, or great transferrable skills to life, balance to life and wellness </vt:lpstr>
      <vt:lpstr>LOCAL OPTIONS *page 28, 29 of Course Selection Guide </vt:lpstr>
      <vt:lpstr>What Do The Numbers After the Course Name Mean?  Choosing Levels</vt:lpstr>
      <vt:lpstr>AP – Advanced Placement </vt:lpstr>
      <vt:lpstr>SPECIAL CERTIFICATES  *page 3 of Course Selection Guide</vt:lpstr>
      <vt:lpstr>Other Options for Credit</vt:lpstr>
      <vt:lpstr>Details?     *only 2 external courses can be used toward graduation</vt:lpstr>
      <vt:lpstr>Other Opportunities for credit    students May be able to receive credit for learning that they acquired independently. A student can challenge for credit any prescribed high school course, but *only 2 challenges will be accepted for graduation purposes.         </vt:lpstr>
      <vt:lpstr>Challenge for Credit</vt:lpstr>
      <vt:lpstr>Choosing Courses</vt:lpstr>
      <vt:lpstr>What is the difference?</vt:lpstr>
      <vt:lpstr>PowerPoint Presentation</vt:lpstr>
      <vt:lpstr>Are You Planning on Attending a Post-Secondary Institution?</vt:lpstr>
      <vt:lpstr>Many Options for your Next Step</vt:lpstr>
      <vt:lpstr>Apprenticeship</vt:lpstr>
      <vt:lpstr>Military:   2 Routes to Join</vt:lpstr>
      <vt:lpstr>College</vt:lpstr>
      <vt:lpstr>NBCC Requirements</vt:lpstr>
      <vt:lpstr>University </vt:lpstr>
      <vt:lpstr>Compare Graduation To  University Admission Requirements</vt:lpstr>
      <vt:lpstr>Compare Graduation To  University Admission Requirements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11 Course Selection for  2024-2025  School Year</dc:title>
  <dc:creator>Hamilton, Cristel     (ASD-W)</dc:creator>
  <cp:lastModifiedBy>Smeltzer, Harmony    (ASD-W)</cp:lastModifiedBy>
  <cp:revision>2</cp:revision>
  <cp:lastPrinted>2024-02-28T13:35:15Z</cp:lastPrinted>
  <dcterms:created xsi:type="dcterms:W3CDTF">2024-02-20T13:43:14Z</dcterms:created>
  <dcterms:modified xsi:type="dcterms:W3CDTF">2024-03-01T19:06:56Z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