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60" r:id="rId6"/>
    <p:sldId id="261" r:id="rId7"/>
    <p:sldId id="262" r:id="rId8"/>
    <p:sldId id="263" r:id="rId9"/>
    <p:sldId id="264" r:id="rId10"/>
    <p:sldId id="265" r:id="rId11"/>
    <p:sldId id="26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FD0F5-B5D8-465C-8A88-559D22E23CD0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B7511-4669-4AF5-AFC3-2C7144FA7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26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FD0F5-B5D8-465C-8A88-559D22E23CD0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B7511-4669-4AF5-AFC3-2C7144FA7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334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FD0F5-B5D8-465C-8A88-559D22E23CD0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B7511-4669-4AF5-AFC3-2C7144FA7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989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FD0F5-B5D8-465C-8A88-559D22E23CD0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B7511-4669-4AF5-AFC3-2C7144FA7DC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85350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FD0F5-B5D8-465C-8A88-559D22E23CD0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B7511-4669-4AF5-AFC3-2C7144FA7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183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FD0F5-B5D8-465C-8A88-559D22E23CD0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B7511-4669-4AF5-AFC3-2C7144FA7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431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FD0F5-B5D8-465C-8A88-559D22E23CD0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B7511-4669-4AF5-AFC3-2C7144FA7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1746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FD0F5-B5D8-465C-8A88-559D22E23CD0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B7511-4669-4AF5-AFC3-2C7144FA7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9949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FD0F5-B5D8-465C-8A88-559D22E23CD0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B7511-4669-4AF5-AFC3-2C7144FA7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842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FD0F5-B5D8-465C-8A88-559D22E23CD0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B7511-4669-4AF5-AFC3-2C7144FA7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992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FD0F5-B5D8-465C-8A88-559D22E23CD0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B7511-4669-4AF5-AFC3-2C7144FA7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798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FD0F5-B5D8-465C-8A88-559D22E23CD0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B7511-4669-4AF5-AFC3-2C7144FA7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96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FD0F5-B5D8-465C-8A88-559D22E23CD0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B7511-4669-4AF5-AFC3-2C7144FA7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01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FD0F5-B5D8-465C-8A88-559D22E23CD0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B7511-4669-4AF5-AFC3-2C7144FA7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349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FD0F5-B5D8-465C-8A88-559D22E23CD0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B7511-4669-4AF5-AFC3-2C7144FA7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72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FD0F5-B5D8-465C-8A88-559D22E23CD0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B7511-4669-4AF5-AFC3-2C7144FA7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8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FD0F5-B5D8-465C-8A88-559D22E23CD0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B7511-4669-4AF5-AFC3-2C7144FA7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800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0EFFD0F5-B5D8-465C-8A88-559D22E23CD0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35DB7511-4669-4AF5-AFC3-2C7144FA7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7642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56D19-2F57-D00D-9E43-1DD66AE3B1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Fredericton High School Course Selections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C8BCBC-A49A-09F6-2078-1BD952501D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9600" dirty="0">
                <a:solidFill>
                  <a:srgbClr val="FFFF00"/>
                </a:solidFill>
              </a:rPr>
              <a:t>Grade 10</a:t>
            </a:r>
          </a:p>
        </p:txBody>
      </p:sp>
    </p:spTree>
    <p:extLst>
      <p:ext uri="{BB962C8B-B14F-4D97-AF65-F5344CB8AC3E}">
        <p14:creationId xmlns:p14="http://schemas.microsoft.com/office/powerpoint/2010/main" val="1127197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2E29A-F998-9F5C-60D2-31CCC6BA8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72887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Personalized Well-being Clusters</a:t>
            </a:r>
            <a:br>
              <a:rPr lang="en-US" b="1" dirty="0">
                <a:solidFill>
                  <a:srgbClr val="FFFF00"/>
                </a:solidFill>
              </a:rPr>
            </a:br>
            <a:br>
              <a:rPr lang="en-US" b="1" dirty="0">
                <a:solidFill>
                  <a:srgbClr val="FFFF00"/>
                </a:solidFill>
              </a:rPr>
            </a:br>
            <a:r>
              <a:rPr lang="en-US" sz="2200" b="1" u="sng" dirty="0">
                <a:solidFill>
                  <a:schemeClr val="tx1"/>
                </a:solidFill>
              </a:rPr>
              <a:t>Career Connected</a:t>
            </a:r>
            <a:r>
              <a:rPr lang="en-US" sz="2200" b="1" dirty="0">
                <a:solidFill>
                  <a:schemeClr val="tx1"/>
                </a:solidFill>
              </a:rPr>
              <a:t>: By the end of grade 12, you will need 1 course (4 credit hours) from any of the clusters below:</a:t>
            </a:r>
            <a:endParaRPr lang="en-US" sz="220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F980A7E-AF57-A453-8E5B-25481473B2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092383"/>
              </p:ext>
            </p:extLst>
          </p:nvPr>
        </p:nvGraphicFramePr>
        <p:xfrm>
          <a:off x="913795" y="1842868"/>
          <a:ext cx="11057810" cy="4994029"/>
        </p:xfrm>
        <a:graphic>
          <a:graphicData uri="http://schemas.openxmlformats.org/drawingml/2006/table">
            <a:tbl>
              <a:tblPr/>
              <a:tblGrid>
                <a:gridCol w="3761160">
                  <a:extLst>
                    <a:ext uri="{9D8B030D-6E8A-4147-A177-3AD203B41FA5}">
                      <a16:colId xmlns:a16="http://schemas.microsoft.com/office/drawing/2014/main" val="3083540395"/>
                    </a:ext>
                  </a:extLst>
                </a:gridCol>
                <a:gridCol w="3648325">
                  <a:extLst>
                    <a:ext uri="{9D8B030D-6E8A-4147-A177-3AD203B41FA5}">
                      <a16:colId xmlns:a16="http://schemas.microsoft.com/office/drawing/2014/main" val="3863375310"/>
                    </a:ext>
                  </a:extLst>
                </a:gridCol>
                <a:gridCol w="3648325">
                  <a:extLst>
                    <a:ext uri="{9D8B030D-6E8A-4147-A177-3AD203B41FA5}">
                      <a16:colId xmlns:a16="http://schemas.microsoft.com/office/drawing/2014/main" val="961564167"/>
                    </a:ext>
                  </a:extLst>
                </a:gridCol>
              </a:tblGrid>
              <a:tr h="4994029">
                <a:tc>
                  <a:txBody>
                    <a:bodyPr/>
                    <a:lstStyle/>
                    <a:p>
                      <a:pPr fontAlgn="t"/>
                      <a:endParaRPr lang="en-US" dirty="0">
                        <a:effectLst/>
                      </a:endParaRPr>
                    </a:p>
                    <a:p>
                      <a:pPr algn="ctr" rtl="0" fontAlgn="base"/>
                      <a:r>
                        <a:rPr lang="en-US" sz="1800" b="1" i="0" dirty="0">
                          <a:effectLst/>
                          <a:latin typeface="Calibri" panose="020F0502020204030204" pitchFamily="34" charset="0"/>
                        </a:rPr>
                        <a:t>Info and Communication Tech</a:t>
                      </a:r>
                      <a:r>
                        <a:rPr lang="en-US" sz="18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8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US" sz="18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800" b="0" i="0" dirty="0">
                        <a:effectLst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effectLst/>
                          <a:latin typeface="Calibri" panose="020F0502020204030204" pitchFamily="34" charset="0"/>
                        </a:rPr>
                        <a:t>Computer Aided Design 110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effectLst/>
                          <a:latin typeface="Calibri" panose="020F0502020204030204" pitchFamily="34" charset="0"/>
                        </a:rPr>
                        <a:t>Computer Assist. Manufacturing 110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effectLst/>
                          <a:latin typeface="Calibri" panose="020F0502020204030204" pitchFamily="34" charset="0"/>
                        </a:rPr>
                        <a:t>Computer Science 110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effectLst/>
                          <a:latin typeface="Calibri" panose="020F0502020204030204" pitchFamily="34" charset="0"/>
                        </a:rPr>
                        <a:t>Computer Science 120 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effectLst/>
                          <a:latin typeface="Calibri" panose="020F0502020204030204" pitchFamily="34" charset="0"/>
                        </a:rPr>
                        <a:t>Cyber Security &amp; Tech Sup. 110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effectLst/>
                          <a:latin typeface="Calibri" panose="020F0502020204030204" pitchFamily="34" charset="0"/>
                        </a:rPr>
                        <a:t>Digital Production 120 *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effectLst/>
                          <a:latin typeface="Calibri" panose="020F0502020204030204" pitchFamily="34" charset="0"/>
                        </a:rPr>
                        <a:t>Information Technology 120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effectLst/>
                          <a:latin typeface="Calibri" panose="020F0502020204030204" pitchFamily="34" charset="0"/>
                        </a:rPr>
                        <a:t>Robotics &amp; Automated Tech 120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endParaRPr lang="en-US" sz="1800" b="0" i="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endParaRPr lang="en-US" sz="1800" b="0" i="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endParaRPr lang="en-US" sz="1800" b="0" i="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endParaRPr lang="en-US" sz="1800" b="0" i="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i="0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PDCP 10 meets this requirement</a:t>
                      </a: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800" dirty="0">
                        <a:effectLst/>
                      </a:endParaRPr>
                    </a:p>
                    <a:p>
                      <a:pPr algn="ctr" rtl="0" fontAlgn="base"/>
                      <a:r>
                        <a:rPr lang="en-US" sz="1800" b="1" i="0" dirty="0">
                          <a:effectLst/>
                          <a:latin typeface="Calibri" panose="020F0502020204030204" pitchFamily="34" charset="0"/>
                        </a:rPr>
                        <a:t>Career and Occupational</a:t>
                      </a:r>
                      <a:r>
                        <a:rPr lang="en-US" sz="18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800" b="0" i="0" dirty="0">
                        <a:effectLst/>
                      </a:endParaRPr>
                    </a:p>
                    <a:p>
                      <a:pPr algn="l" rtl="0" fontAlgn="base"/>
                      <a:r>
                        <a:rPr lang="en-US" sz="18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effectLst/>
                          <a:latin typeface="Calibri" panose="020F0502020204030204" pitchFamily="34" charset="0"/>
                        </a:rPr>
                        <a:t>Business Management 120 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effectLst/>
                          <a:latin typeface="Calibri" panose="020F0502020204030204" pitchFamily="34" charset="0"/>
                        </a:rPr>
                        <a:t>COOP 120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effectLst/>
                          <a:latin typeface="Calibri" panose="020F0502020204030204" pitchFamily="34" charset="0"/>
                        </a:rPr>
                        <a:t>Early Childhood Services 110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effectLst/>
                          <a:latin typeface="Calibri" panose="020F0502020204030204" pitchFamily="34" charset="0"/>
                        </a:rPr>
                        <a:t>Entrepreneurship 110 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effectLst/>
                          <a:latin typeface="Calibri" panose="020F0502020204030204" pitchFamily="34" charset="0"/>
                        </a:rPr>
                        <a:t>Fashion Tech and Design 110 *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effectLst/>
                          <a:latin typeface="Calibri" panose="020F0502020204030204" pitchFamily="34" charset="0"/>
                        </a:rPr>
                        <a:t>Fashion Tech and Design 120 *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effectLst/>
                          <a:latin typeface="Calibri" panose="020F0502020204030204" pitchFamily="34" charset="0"/>
                        </a:rPr>
                        <a:t>Financial Accounting 120 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effectLst/>
                          <a:latin typeface="Calibri" panose="020F0502020204030204" pitchFamily="34" charset="0"/>
                        </a:rPr>
                        <a:t>Growth Goals and Grit 120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effectLst/>
                          <a:latin typeface="Calibri" panose="020F0502020204030204" pitchFamily="34" charset="0"/>
                        </a:rPr>
                        <a:t>Hospitality and Tourism 110 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0" dirty="0">
                          <a:effectLst/>
                          <a:latin typeface="Calibri" panose="020F0502020204030204" pitchFamily="34" charset="0"/>
                        </a:rPr>
                        <a:t>Housing and Design 120 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effectLst/>
                          <a:latin typeface="Calibri" panose="020F0502020204030204" pitchFamily="34" charset="0"/>
                        </a:rPr>
                        <a:t>Marketing 120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None/>
                      </a:pPr>
                      <a:endParaRPr lang="en-US" sz="1800" b="0" i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800" dirty="0">
                        <a:effectLst/>
                      </a:endParaRPr>
                    </a:p>
                    <a:p>
                      <a:pPr algn="ctr" rtl="0" fontAlgn="base"/>
                      <a:r>
                        <a:rPr lang="en-US" sz="1800" b="1" i="0" dirty="0">
                          <a:effectLst/>
                          <a:latin typeface="Calibri" panose="020F0502020204030204" pitchFamily="34" charset="0"/>
                        </a:rPr>
                        <a:t>Skilled Trades</a:t>
                      </a:r>
                      <a:r>
                        <a:rPr lang="en-US" sz="18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8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US" sz="18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800" b="0" i="0" dirty="0">
                        <a:effectLst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effectLst/>
                          <a:latin typeface="Calibri" panose="020F0502020204030204" pitchFamily="34" charset="0"/>
                        </a:rPr>
                        <a:t>Auto Electrical Systems 120 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effectLst/>
                          <a:latin typeface="Calibri" panose="020F0502020204030204" pitchFamily="34" charset="0"/>
                        </a:rPr>
                        <a:t>Culinary Tech 110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effectLst/>
                          <a:latin typeface="Calibri" panose="020F0502020204030204" pitchFamily="34" charset="0"/>
                        </a:rPr>
                        <a:t>Culinary Tech 120 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effectLst/>
                          <a:latin typeface="Calibri" panose="020F0502020204030204" pitchFamily="34" charset="0"/>
                        </a:rPr>
                        <a:t>Electrical Wiring 110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effectLst/>
                          <a:latin typeface="Calibri" panose="020F0502020204030204" pitchFamily="34" charset="0"/>
                        </a:rPr>
                        <a:t>Framing and Sheathing 110 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effectLst/>
                          <a:latin typeface="Calibri" panose="020F0502020204030204" pitchFamily="34" charset="0"/>
                        </a:rPr>
                        <a:t>Int. Combustion Engines 110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effectLst/>
                          <a:latin typeface="Calibri" panose="020F0502020204030204" pitchFamily="34" charset="0"/>
                        </a:rPr>
                        <a:t>Intro to Skilled Trades Tech 110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effectLst/>
                          <a:latin typeface="Calibri" panose="020F0502020204030204" pitchFamily="34" charset="0"/>
                        </a:rPr>
                        <a:t>Metal Fab/Welding 110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effectLst/>
                          <a:latin typeface="Calibri" panose="020F0502020204030204" pitchFamily="34" charset="0"/>
                        </a:rPr>
                        <a:t>Metal Fab/Welding 120 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effectLst/>
                          <a:latin typeface="Calibri" panose="020F0502020204030204" pitchFamily="34" charset="0"/>
                        </a:rPr>
                        <a:t>Metals Processing 110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effectLst/>
                          <a:latin typeface="Calibri" panose="020F0502020204030204" pitchFamily="34" charset="0"/>
                        </a:rPr>
                        <a:t>Mill and Cabinet Work 120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 err="1">
                          <a:effectLst/>
                          <a:latin typeface="Calibri" panose="020F0502020204030204" pitchFamily="34" charset="0"/>
                        </a:rPr>
                        <a:t>Pwr</a:t>
                      </a:r>
                      <a:r>
                        <a:rPr lang="en-US" sz="1800" b="0" i="0" dirty="0">
                          <a:effectLst/>
                          <a:latin typeface="Calibri" panose="020F0502020204030204" pitchFamily="34" charset="0"/>
                        </a:rPr>
                        <a:t> Train and Chassis 110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effectLst/>
                          <a:latin typeface="Calibri" panose="020F0502020204030204" pitchFamily="34" charset="0"/>
                        </a:rPr>
                        <a:t>Residential Finish 120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effectLst/>
                          <a:latin typeface="Calibri" panose="020F0502020204030204" pitchFamily="34" charset="0"/>
                        </a:rPr>
                        <a:t>Tune-up and Emissions 120 </a:t>
                      </a: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2339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5281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07F98-C1A3-A4AD-45C6-D16AB118D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50EB3-A135-1E26-E290-21B52D47C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Thursday, Feb 28 – Course Selection Guides distributed in class</a:t>
            </a:r>
          </a:p>
          <a:p>
            <a:r>
              <a:rPr lang="en-US" dirty="0"/>
              <a:t>Teachers will provide some links to other things </a:t>
            </a:r>
            <a:r>
              <a:rPr lang="en-US"/>
              <a:t>to consider</a:t>
            </a:r>
            <a:endParaRPr lang="en-US" dirty="0"/>
          </a:p>
          <a:p>
            <a:r>
              <a:rPr lang="en-US" dirty="0"/>
              <a:t>Course Selections will be made on March 26</a:t>
            </a:r>
          </a:p>
          <a:p>
            <a:r>
              <a:rPr lang="en-US" dirty="0"/>
              <a:t>Book an appointment with your school Counsellor for academic advising.</a:t>
            </a:r>
          </a:p>
          <a:p>
            <a:r>
              <a:rPr lang="en-US" dirty="0" err="1"/>
              <a:t>myBlueprint</a:t>
            </a:r>
            <a:r>
              <a:rPr lang="en-US" dirty="0"/>
              <a:t> is an excellent resource for researching post-secondary programs and their requirements</a:t>
            </a:r>
          </a:p>
          <a:p>
            <a:pPr marL="369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35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9179B-E111-35B1-BAA3-F8887867F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>
                <a:solidFill>
                  <a:srgbClr val="FFFF00"/>
                </a:solidFill>
              </a:rPr>
              <a:t>Core Clusters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02519-5B89-E9A9-398D-D83FDE405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774368"/>
          </a:xfrm>
        </p:spPr>
        <p:txBody>
          <a:bodyPr>
            <a:normAutofit lnSpcReduction="10000"/>
          </a:bodyPr>
          <a:lstStyle/>
          <a:p>
            <a:pPr marL="36900" indent="0">
              <a:buNone/>
            </a:pPr>
            <a:r>
              <a:rPr lang="en-US" sz="2200" b="1" u="sng" dirty="0">
                <a:solidFill>
                  <a:srgbClr val="FFFF00"/>
                </a:solidFill>
              </a:rPr>
              <a:t>Clusters:</a:t>
            </a:r>
          </a:p>
          <a:p>
            <a:r>
              <a:rPr lang="en-US" sz="2200" b="1" dirty="0">
                <a:solidFill>
                  <a:srgbClr val="FFFF00"/>
                </a:solidFill>
              </a:rPr>
              <a:t>Language Arts and Languages</a:t>
            </a:r>
          </a:p>
          <a:p>
            <a:r>
              <a:rPr lang="en-US" sz="2200" b="1" dirty="0">
                <a:solidFill>
                  <a:srgbClr val="FFFF00"/>
                </a:solidFill>
              </a:rPr>
              <a:t>Humanities </a:t>
            </a:r>
          </a:p>
          <a:p>
            <a:r>
              <a:rPr lang="en-US" sz="2200" b="1" dirty="0">
                <a:solidFill>
                  <a:srgbClr val="FFFF00"/>
                </a:solidFill>
              </a:rPr>
              <a:t>Mathematics</a:t>
            </a:r>
          </a:p>
          <a:p>
            <a:r>
              <a:rPr lang="en-US" sz="2200" b="1" dirty="0">
                <a:solidFill>
                  <a:srgbClr val="FFFF00"/>
                </a:solidFill>
              </a:rPr>
              <a:t>Science </a:t>
            </a:r>
          </a:p>
          <a:p>
            <a:pPr marL="36900" indent="0">
              <a:buNone/>
            </a:pPr>
            <a:endParaRPr lang="en-US" sz="2200" b="1" dirty="0">
              <a:solidFill>
                <a:srgbClr val="FFFF00"/>
              </a:solidFill>
            </a:endParaRPr>
          </a:p>
          <a:p>
            <a:pPr marL="36900" indent="0">
              <a:buNone/>
            </a:pPr>
            <a:r>
              <a:rPr lang="en-US" sz="2200" b="1" u="sng" dirty="0">
                <a:solidFill>
                  <a:srgbClr val="FFFF00"/>
                </a:solidFill>
              </a:rPr>
              <a:t>Personalized Well-being Clusters:</a:t>
            </a:r>
          </a:p>
          <a:p>
            <a:r>
              <a:rPr lang="en-US" sz="2200" b="1" dirty="0">
                <a:solidFill>
                  <a:srgbClr val="FFFF00"/>
                </a:solidFill>
              </a:rPr>
              <a:t>Creative Arts </a:t>
            </a:r>
          </a:p>
          <a:p>
            <a:r>
              <a:rPr lang="en-US" sz="2200" b="1" dirty="0">
                <a:solidFill>
                  <a:srgbClr val="FFFF00"/>
                </a:solidFill>
              </a:rPr>
              <a:t>Wellness and Physical Education</a:t>
            </a:r>
          </a:p>
          <a:p>
            <a:r>
              <a:rPr lang="en-US" sz="2200" b="1" dirty="0">
                <a:solidFill>
                  <a:srgbClr val="FFFF00"/>
                </a:solidFill>
              </a:rPr>
              <a:t>Career Connected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966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AE57B-3706-D826-602A-547872BE4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FFFF00"/>
                </a:solidFill>
              </a:rPr>
              <a:t>Credit-Hours and Clusters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495F20-0D50-57FD-1321-7128060BC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628594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Each course in every cluster is assigned 4 Credit-Hours (</a:t>
            </a:r>
            <a:r>
              <a:rPr lang="en-US" sz="2400" b="1" dirty="0" err="1">
                <a:solidFill>
                  <a:schemeClr val="tx1"/>
                </a:solidFill>
              </a:rPr>
              <a:t>CrH</a:t>
            </a:r>
            <a:r>
              <a:rPr lang="en-US" sz="2400" b="1" dirty="0">
                <a:solidFill>
                  <a:schemeClr val="tx1"/>
                </a:solidFill>
              </a:rPr>
              <a:t>).  You will get 4 credit-hours for each course you pass.  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Throughout grades 10 – 12, you will be able to acquire 120 Credit-Hours (</a:t>
            </a:r>
            <a:r>
              <a:rPr lang="en-US" sz="2400" b="1" dirty="0" err="1">
                <a:solidFill>
                  <a:schemeClr val="tx1"/>
                </a:solidFill>
              </a:rPr>
              <a:t>CrH</a:t>
            </a:r>
            <a:r>
              <a:rPr lang="en-US" sz="2400" b="1" dirty="0">
                <a:solidFill>
                  <a:schemeClr val="tx1"/>
                </a:solidFill>
              </a:rPr>
              <a:t>).  You must have 100 credit-hours to graduate. (25/30 passed) 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Some courses are compulsory.  You must take them and pass them in order to graduate.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Other courses are electives.  You will choose these courses based on clusters, interest, and your post-secondary plans.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All final marks from grade 10 – 12 will be recorded on your final transcript.  A transcript is what post-secondary institutions look at for entrance qualifications and scholarships.</a:t>
            </a:r>
          </a:p>
        </p:txBody>
      </p:sp>
    </p:spTree>
    <p:extLst>
      <p:ext uri="{BB962C8B-B14F-4D97-AF65-F5344CB8AC3E}">
        <p14:creationId xmlns:p14="http://schemas.microsoft.com/office/powerpoint/2010/main" val="3047163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58143-3EC3-6851-E822-32F40EFF0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236383"/>
            <a:ext cx="6777567" cy="111533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Language Arts and Languages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43DB5-C1E2-ED60-7A8A-B90BF793D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48" y="993913"/>
            <a:ext cx="6617935" cy="5627704"/>
          </a:xfrm>
        </p:spPr>
        <p:txBody>
          <a:bodyPr anchor="ctr">
            <a:normAutofit/>
          </a:bodyPr>
          <a:lstStyle/>
          <a:p>
            <a:pPr marL="3690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By end the of grade 10 you should have completed 3 courses in this cluster. 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1"/>
                </a:solidFill>
              </a:rPr>
              <a:t>ELA Foundational 10 (compulsory)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1"/>
                </a:solidFill>
              </a:rPr>
              <a:t>ELA Elective (Writing 110, ELA Extended, ELA Lit text, ELA Info text)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1"/>
                </a:solidFill>
              </a:rPr>
              <a:t>PIF/FILA10 (compulsory)  </a:t>
            </a:r>
          </a:p>
          <a:p>
            <a:pPr marL="450000" lvl="1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3690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By the end of grade 11 you need to select from the following: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dirty="0">
                <a:solidFill>
                  <a:schemeClr val="tx1"/>
                </a:solidFill>
              </a:rPr>
              <a:t>ELA Foundational 111, 112, or 113 (Compulsory)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dirty="0">
                <a:solidFill>
                  <a:schemeClr val="tx1"/>
                </a:solidFill>
              </a:rPr>
              <a:t>Elective from list to the right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9775C96-42FB-0B9A-B04E-F7A40BCAA4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494873"/>
              </p:ext>
            </p:extLst>
          </p:nvPr>
        </p:nvGraphicFramePr>
        <p:xfrm>
          <a:off x="7250521" y="437322"/>
          <a:ext cx="4649931" cy="6184295"/>
        </p:xfrm>
        <a:graphic>
          <a:graphicData uri="http://schemas.openxmlformats.org/drawingml/2006/table">
            <a:tbl>
              <a:tblPr/>
              <a:tblGrid>
                <a:gridCol w="4649931">
                  <a:extLst>
                    <a:ext uri="{9D8B030D-6E8A-4147-A177-3AD203B41FA5}">
                      <a16:colId xmlns:a16="http://schemas.microsoft.com/office/drawing/2014/main" val="2943929494"/>
                    </a:ext>
                  </a:extLst>
                </a:gridCol>
              </a:tblGrid>
              <a:tr h="6184295">
                <a:tc>
                  <a:txBody>
                    <a:bodyPr/>
                    <a:lstStyle/>
                    <a:p>
                      <a:pPr fontAlgn="t"/>
                      <a:endParaRPr lang="en-US" sz="2800" dirty="0">
                        <a:effectLst/>
                      </a:endParaRPr>
                    </a:p>
                    <a:p>
                      <a:pPr fontAlgn="t"/>
                      <a:r>
                        <a:rPr lang="en-US" sz="2800" dirty="0">
                          <a:effectLst/>
                        </a:rPr>
                        <a:t>Electives:</a:t>
                      </a:r>
                    </a:p>
                    <a:p>
                      <a:pPr fontAlgn="t"/>
                      <a:endParaRPr lang="en-US" sz="1800" dirty="0">
                        <a:effectLst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effectLst/>
                          <a:latin typeface="Calibri" panose="020F0502020204030204" pitchFamily="34" charset="0"/>
                        </a:rPr>
                        <a:t>Canadian Literature 120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effectLst/>
                          <a:latin typeface="Calibri" panose="020F0502020204030204" pitchFamily="34" charset="0"/>
                        </a:rPr>
                        <a:t>ELA Extended 111/112/113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effectLst/>
                          <a:latin typeface="Calibri" panose="020F0502020204030204" pitchFamily="34" charset="0"/>
                        </a:rPr>
                        <a:t>Journalism 120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effectLst/>
                          <a:latin typeface="Calibri" panose="020F0502020204030204" pitchFamily="34" charset="0"/>
                        </a:rPr>
                        <a:t>Media Studies 120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effectLst/>
                          <a:latin typeface="Calibri" panose="020F0502020204030204" pitchFamily="34" charset="0"/>
                        </a:rPr>
                        <a:t>Reading Tutor 120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effectLst/>
                          <a:latin typeface="Calibri" panose="020F0502020204030204" pitchFamily="34" charset="0"/>
                        </a:rPr>
                        <a:t>Writing 110 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effectLst/>
                          <a:latin typeface="Calibri" panose="020F0502020204030204" pitchFamily="34" charset="0"/>
                        </a:rPr>
                        <a:t>*AP Language Arts/Languages courses*  </a:t>
                      </a:r>
                    </a:p>
                    <a:p>
                      <a:pPr algn="l" rtl="0" fontAlgn="base"/>
                      <a:r>
                        <a:rPr lang="en-US" sz="18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algn="ctr" fontAlgn="t"/>
                      <a:endParaRPr lang="fr-FR" sz="1800" dirty="0">
                        <a:effectLst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fr-FR" sz="1800" b="0" i="0" dirty="0">
                          <a:effectLst/>
                          <a:latin typeface="Calibri" panose="020F0502020204030204" pitchFamily="34" charset="0"/>
                        </a:rPr>
                        <a:t>FILA 110, 120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fr-FR" sz="1800" b="0" i="0" dirty="0">
                          <a:effectLst/>
                          <a:latin typeface="Calibri" panose="020F0502020204030204" pitchFamily="34" charset="0"/>
                        </a:rPr>
                        <a:t>PIF 110, 120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fr-FR" sz="1800" b="0" i="0" dirty="0">
                          <a:effectLst/>
                          <a:latin typeface="Calibri" panose="020F0502020204030204" pitchFamily="34" charset="0"/>
                        </a:rPr>
                        <a:t>FSL Techniques de Communication 110, 120 </a:t>
                      </a:r>
                    </a:p>
                    <a:p>
                      <a:pPr algn="l" rtl="0" fontAlgn="base"/>
                      <a:r>
                        <a:rPr lang="fr-FR" sz="18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algn="ctr" fontAlgn="t"/>
                      <a:endParaRPr lang="en-US" sz="1800" dirty="0">
                        <a:effectLst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effectLst/>
                          <a:latin typeface="Calibri" panose="020F0502020204030204" pitchFamily="34" charset="0"/>
                        </a:rPr>
                        <a:t>Intro to </a:t>
                      </a:r>
                      <a:r>
                        <a:rPr lang="en-US" sz="1800" b="0" i="0" dirty="0" err="1">
                          <a:effectLst/>
                          <a:latin typeface="Calibri" panose="020F0502020204030204" pitchFamily="34" charset="0"/>
                        </a:rPr>
                        <a:t>Wolastoqey</a:t>
                      </a:r>
                      <a:r>
                        <a:rPr lang="en-US" sz="1800" b="0" i="0" dirty="0">
                          <a:effectLst/>
                          <a:latin typeface="Calibri" panose="020F0502020204030204" pitchFamily="34" charset="0"/>
                        </a:rPr>
                        <a:t> 110  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effectLst/>
                          <a:latin typeface="Calibri" panose="020F0502020204030204" pitchFamily="34" charset="0"/>
                        </a:rPr>
                        <a:t>Spanish 110, 120  </a:t>
                      </a:r>
                    </a:p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200" b="0" i="0" dirty="0">
                        <a:effectLst/>
                      </a:endParaRPr>
                    </a:p>
                  </a:txBody>
                  <a:tcPr marL="113473" marR="113473" marT="56737" marB="5673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8395435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96E31AC-388C-7A6C-D931-43D69E25C66E}"/>
              </a:ext>
            </a:extLst>
          </p:cNvPr>
          <p:cNvCxnSpPr/>
          <p:nvPr/>
        </p:nvCxnSpPr>
        <p:spPr>
          <a:xfrm>
            <a:off x="4775883" y="6334540"/>
            <a:ext cx="2133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8071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1AC3E-8414-1487-9DAB-18D00563B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112543"/>
            <a:ext cx="10353762" cy="1027144"/>
          </a:xfrm>
        </p:spPr>
        <p:txBody>
          <a:bodyPr>
            <a:normAutofit fontScale="90000"/>
          </a:bodyPr>
          <a:lstStyle/>
          <a:p>
            <a:r>
              <a:rPr lang="en-US" sz="5400" b="1" i="0" dirty="0">
                <a:solidFill>
                  <a:srgbClr val="FFFF00"/>
                </a:solidFill>
                <a:effectLst/>
                <a:latin typeface="WordVisi_MSFontService"/>
              </a:rPr>
              <a:t>Mathematics </a:t>
            </a:r>
            <a:br>
              <a:rPr lang="en-US" sz="5400" b="1" i="0" dirty="0">
                <a:solidFill>
                  <a:srgbClr val="FFFF00"/>
                </a:solidFill>
                <a:effectLst/>
                <a:latin typeface="WordVisi_MSFontService"/>
              </a:rPr>
            </a:br>
            <a:r>
              <a:rPr lang="en-US" sz="2200" b="0" i="1" dirty="0">
                <a:solidFill>
                  <a:srgbClr val="FFFF00"/>
                </a:solidFill>
                <a:effectLst/>
                <a:latin typeface="Calibri" panose="020F0502020204030204" pitchFamily="34" charset="0"/>
              </a:rPr>
              <a:t>By the end of grade 12, you will need 3 math courses (12 credit hours) from this cluster.</a:t>
            </a:r>
            <a:r>
              <a:rPr lang="en-US" sz="2200" b="0" i="0" dirty="0">
                <a:solidFill>
                  <a:srgbClr val="FFFF00"/>
                </a:solidFill>
                <a:effectLst/>
                <a:latin typeface="Calibri" panose="020F0502020204030204" pitchFamily="34" charset="0"/>
              </a:rPr>
              <a:t> </a:t>
            </a:r>
            <a:endParaRPr lang="en-US" sz="2200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E9038-8717-ABA8-04FF-30EBCF4762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774" y="1674055"/>
            <a:ext cx="11127545" cy="530352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By end of grade 10 you should have completed: 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Geometry Measurement and Finance 10 (compulsory)  </a:t>
            </a:r>
          </a:p>
          <a:p>
            <a:r>
              <a:rPr lang="en-US" b="1" dirty="0">
                <a:solidFill>
                  <a:schemeClr val="tx1"/>
                </a:solidFill>
              </a:rPr>
              <a:t>You May have completed: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Numbers, Relations and Functions 10 (elective)</a:t>
            </a:r>
          </a:p>
          <a:p>
            <a:r>
              <a:rPr lang="en-US" b="1" dirty="0">
                <a:solidFill>
                  <a:schemeClr val="tx1"/>
                </a:solidFill>
              </a:rPr>
              <a:t>Select courses for grade 11 mathematics based on interest and future career or college/university plans. There are multiple pathways: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D0BA558-D8E3-52BC-3AC0-D38B28AD0A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771581"/>
              </p:ext>
            </p:extLst>
          </p:nvPr>
        </p:nvGraphicFramePr>
        <p:xfrm>
          <a:off x="1026942" y="3986124"/>
          <a:ext cx="10114670" cy="2573702"/>
        </p:xfrm>
        <a:graphic>
          <a:graphicData uri="http://schemas.openxmlformats.org/drawingml/2006/table">
            <a:tbl>
              <a:tblPr/>
              <a:tblGrid>
                <a:gridCol w="2022934">
                  <a:extLst>
                    <a:ext uri="{9D8B030D-6E8A-4147-A177-3AD203B41FA5}">
                      <a16:colId xmlns:a16="http://schemas.microsoft.com/office/drawing/2014/main" val="1620547517"/>
                    </a:ext>
                  </a:extLst>
                </a:gridCol>
                <a:gridCol w="2022934">
                  <a:extLst>
                    <a:ext uri="{9D8B030D-6E8A-4147-A177-3AD203B41FA5}">
                      <a16:colId xmlns:a16="http://schemas.microsoft.com/office/drawing/2014/main" val="2849650211"/>
                    </a:ext>
                  </a:extLst>
                </a:gridCol>
                <a:gridCol w="2022934">
                  <a:extLst>
                    <a:ext uri="{9D8B030D-6E8A-4147-A177-3AD203B41FA5}">
                      <a16:colId xmlns:a16="http://schemas.microsoft.com/office/drawing/2014/main" val="392420960"/>
                    </a:ext>
                  </a:extLst>
                </a:gridCol>
                <a:gridCol w="2022934">
                  <a:extLst>
                    <a:ext uri="{9D8B030D-6E8A-4147-A177-3AD203B41FA5}">
                      <a16:colId xmlns:a16="http://schemas.microsoft.com/office/drawing/2014/main" val="4243744764"/>
                    </a:ext>
                  </a:extLst>
                </a:gridCol>
                <a:gridCol w="2022934">
                  <a:extLst>
                    <a:ext uri="{9D8B030D-6E8A-4147-A177-3AD203B41FA5}">
                      <a16:colId xmlns:a16="http://schemas.microsoft.com/office/drawing/2014/main" val="1662536119"/>
                    </a:ext>
                  </a:extLst>
                </a:gridCol>
              </a:tblGrid>
              <a:tr h="626927"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  <a:p>
                      <a:pPr algn="l" rtl="0" fontAlgn="base"/>
                      <a:r>
                        <a:rPr lang="en-US" sz="1600" b="0" i="0" u="sng" dirty="0">
                          <a:effectLst/>
                          <a:latin typeface="Calibri" panose="020F0502020204030204" pitchFamily="34" charset="0"/>
                        </a:rPr>
                        <a:t>Pathway 1</a:t>
                      </a:r>
                      <a:r>
                        <a:rPr lang="en-US" sz="16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600" b="0" i="0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600">
                        <a:effectLst/>
                      </a:endParaRPr>
                    </a:p>
                    <a:p>
                      <a:pPr algn="l" rtl="0" fontAlgn="base"/>
                      <a:r>
                        <a:rPr lang="en-US" sz="1600" b="0" i="0" u="sng">
                          <a:effectLst/>
                          <a:latin typeface="Calibri" panose="020F0502020204030204" pitchFamily="34" charset="0"/>
                        </a:rPr>
                        <a:t>Pathway 2</a:t>
                      </a:r>
                      <a:r>
                        <a:rPr lang="en-US" sz="16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600" b="0" i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600">
                        <a:effectLst/>
                      </a:endParaRPr>
                    </a:p>
                    <a:p>
                      <a:pPr algn="l" rtl="0" fontAlgn="base"/>
                      <a:r>
                        <a:rPr lang="en-US" sz="1600" b="0" i="0" u="sng">
                          <a:effectLst/>
                          <a:latin typeface="Calibri" panose="020F0502020204030204" pitchFamily="34" charset="0"/>
                        </a:rPr>
                        <a:t>Pathway 3</a:t>
                      </a:r>
                      <a:r>
                        <a:rPr lang="en-US" sz="16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600" b="0" i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600">
                        <a:effectLst/>
                      </a:endParaRPr>
                    </a:p>
                    <a:p>
                      <a:pPr algn="l" rtl="0" fontAlgn="base"/>
                      <a:r>
                        <a:rPr lang="en-US" sz="1600" b="0" i="0" u="sng">
                          <a:effectLst/>
                          <a:latin typeface="Calibri" panose="020F0502020204030204" pitchFamily="34" charset="0"/>
                        </a:rPr>
                        <a:t>Pathway 4</a:t>
                      </a:r>
                      <a:r>
                        <a:rPr lang="en-US" sz="16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600" b="0" i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600">
                        <a:effectLst/>
                      </a:endParaRPr>
                    </a:p>
                    <a:p>
                      <a:pPr algn="l" rtl="0" fontAlgn="base"/>
                      <a:r>
                        <a:rPr lang="en-US" sz="1600" b="0" i="0" u="sng">
                          <a:effectLst/>
                          <a:latin typeface="Calibri" panose="020F0502020204030204" pitchFamily="34" charset="0"/>
                        </a:rPr>
                        <a:t>Pathway 5</a:t>
                      </a:r>
                      <a:r>
                        <a:rPr lang="en-US" sz="16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600" b="0" i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7813803"/>
                  </a:ext>
                </a:extLst>
              </a:tr>
              <a:tr h="1946775"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fr-FR" sz="1600" b="0" i="0" dirty="0">
                          <a:effectLst/>
                          <a:latin typeface="Calibri" panose="020F0502020204030204" pitchFamily="34" charset="0"/>
                        </a:rPr>
                        <a:t>GMF 10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fr-FR" sz="1600" b="0" i="0" dirty="0">
                          <a:effectLst/>
                          <a:latin typeface="Calibri" panose="020F0502020204030204" pitchFamily="34" charset="0"/>
                        </a:rPr>
                        <a:t>Fin &amp; WP 110 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fr-FR" sz="1600" b="0" i="0" dirty="0">
                          <a:effectLst/>
                          <a:latin typeface="Calibri" panose="020F0502020204030204" pitchFamily="34" charset="0"/>
                        </a:rPr>
                        <a:t>Fin &amp; WP 120  </a:t>
                      </a:r>
                    </a:p>
                    <a:p>
                      <a:pPr algn="l" rtl="0" fontAlgn="base"/>
                      <a:r>
                        <a:rPr lang="fr-FR" sz="16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600" b="0" i="0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dirty="0">
                          <a:effectLst/>
                          <a:latin typeface="Calibri" panose="020F0502020204030204" pitchFamily="34" charset="0"/>
                        </a:rPr>
                        <a:t>GMF 10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dirty="0">
                          <a:effectLst/>
                          <a:latin typeface="Calibri" panose="020F0502020204030204" pitchFamily="34" charset="0"/>
                        </a:rPr>
                        <a:t>Fin &amp; WP 110 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dirty="0">
                          <a:effectLst/>
                          <a:latin typeface="Calibri" panose="020F0502020204030204" pitchFamily="34" charset="0"/>
                        </a:rPr>
                        <a:t>NBCC Skilled Trades Math 120 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dirty="0">
                          <a:effectLst/>
                          <a:latin typeface="Calibri" panose="020F0502020204030204" pitchFamily="34" charset="0"/>
                        </a:rPr>
                        <a:t>GMF 10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dirty="0">
                          <a:effectLst/>
                          <a:latin typeface="Calibri" panose="020F0502020204030204" pitchFamily="34" charset="0"/>
                        </a:rPr>
                        <a:t>NRF10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dirty="0">
                          <a:effectLst/>
                          <a:latin typeface="Calibri" panose="020F0502020204030204" pitchFamily="34" charset="0"/>
                        </a:rPr>
                        <a:t>Foundations 110  </a:t>
                      </a:r>
                    </a:p>
                    <a:p>
                      <a:pPr algn="l" rtl="0" fontAlgn="base"/>
                      <a:r>
                        <a:rPr lang="en-US" sz="16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600" b="0" i="0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dirty="0">
                          <a:effectLst/>
                          <a:latin typeface="Calibri" panose="020F0502020204030204" pitchFamily="34" charset="0"/>
                        </a:rPr>
                        <a:t>GMF 10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dirty="0">
                          <a:effectLst/>
                          <a:latin typeface="Calibri" panose="020F0502020204030204" pitchFamily="34" charset="0"/>
                        </a:rPr>
                        <a:t>NRF10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dirty="0">
                          <a:effectLst/>
                          <a:latin typeface="Calibri" panose="020F0502020204030204" pitchFamily="34" charset="0"/>
                        </a:rPr>
                        <a:t>Foundations 110 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dirty="0">
                          <a:effectLst/>
                          <a:latin typeface="Calibri" panose="020F0502020204030204" pitchFamily="34" charset="0"/>
                        </a:rPr>
                        <a:t>Pre-Cal110 or Foundations 120 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dirty="0">
                          <a:effectLst/>
                          <a:latin typeface="Calibri" panose="020F0502020204030204" pitchFamily="34" charset="0"/>
                        </a:rPr>
                        <a:t>GMF 10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dirty="0">
                          <a:effectLst/>
                          <a:latin typeface="Calibri" panose="020F0502020204030204" pitchFamily="34" charset="0"/>
                        </a:rPr>
                        <a:t>NRF10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dirty="0">
                          <a:effectLst/>
                          <a:latin typeface="Calibri" panose="020F0502020204030204" pitchFamily="34" charset="0"/>
                        </a:rPr>
                        <a:t>Foundations 110 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dirty="0">
                          <a:effectLst/>
                          <a:latin typeface="Calibri" panose="020F0502020204030204" pitchFamily="34" charset="0"/>
                        </a:rPr>
                        <a:t>Pre-Cal110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dirty="0">
                          <a:effectLst/>
                          <a:latin typeface="Calibri" panose="020F0502020204030204" pitchFamily="34" charset="0"/>
                        </a:rPr>
                        <a:t>Pre-Cal120A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dirty="0">
                          <a:effectLst/>
                          <a:latin typeface="Calibri" panose="020F0502020204030204" pitchFamily="34" charset="0"/>
                        </a:rPr>
                        <a:t>Pre-Cal120B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dirty="0">
                          <a:effectLst/>
                          <a:latin typeface="Calibri" panose="020F0502020204030204" pitchFamily="34" charset="0"/>
                        </a:rPr>
                        <a:t>Calculus 120 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76559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8354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3B83D-DC65-7D02-E138-4E9FBB821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i="0" dirty="0">
                <a:solidFill>
                  <a:srgbClr val="FFFF00"/>
                </a:solidFill>
                <a:effectLst/>
                <a:latin typeface="WordVisi_MSFontService"/>
              </a:rPr>
              <a:t>Humanities</a:t>
            </a:r>
            <a:br>
              <a:rPr lang="en-US" sz="5400" b="1" i="0" dirty="0">
                <a:solidFill>
                  <a:srgbClr val="FFFF00"/>
                </a:solidFill>
                <a:effectLst/>
                <a:latin typeface="WordVisi_MSFontService"/>
              </a:rPr>
            </a:br>
            <a:r>
              <a:rPr lang="en-US" sz="2200" b="0" i="1" dirty="0">
                <a:solidFill>
                  <a:srgbClr val="FFFF00"/>
                </a:solidFill>
                <a:effectLst/>
                <a:latin typeface="Calibri" panose="020F0502020204030204" pitchFamily="34" charset="0"/>
              </a:rPr>
              <a:t>By the end of grade 12, you will need 2 courses (8 credit hours) from this cluster.</a:t>
            </a:r>
            <a:r>
              <a:rPr lang="en-US" sz="2200" b="0" i="0" dirty="0">
                <a:solidFill>
                  <a:srgbClr val="FFFF00"/>
                </a:solidFill>
                <a:effectLst/>
                <a:latin typeface="Calibri" panose="020F0502020204030204" pitchFamily="34" charset="0"/>
              </a:rPr>
              <a:t> </a:t>
            </a:r>
            <a:endParaRPr lang="en-US" sz="2200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8E723-8B35-98A9-7CD3-9EB9B71C7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By the end of grade 10 you should have completed: 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Civics (compulsory) </a:t>
            </a:r>
          </a:p>
          <a:p>
            <a:pPr marL="0" lvl="1"/>
            <a:endParaRPr lang="en-US" sz="2400" dirty="0">
              <a:solidFill>
                <a:schemeClr val="tx1"/>
              </a:solidFill>
            </a:endParaRPr>
          </a:p>
          <a:p>
            <a:pPr marL="0" lvl="1"/>
            <a:r>
              <a:rPr lang="en-US" sz="2400" dirty="0">
                <a:solidFill>
                  <a:schemeClr val="tx1"/>
                </a:solidFill>
              </a:rPr>
              <a:t>Electives: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9C3A721-790D-C7C7-7BE0-B1EFD5DE1A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900057"/>
              </p:ext>
            </p:extLst>
          </p:nvPr>
        </p:nvGraphicFramePr>
        <p:xfrm>
          <a:off x="1397000" y="3532980"/>
          <a:ext cx="8661400" cy="2550320"/>
        </p:xfrm>
        <a:graphic>
          <a:graphicData uri="http://schemas.openxmlformats.org/drawingml/2006/table">
            <a:tbl>
              <a:tblPr/>
              <a:tblGrid>
                <a:gridCol w="5359400">
                  <a:extLst>
                    <a:ext uri="{9D8B030D-6E8A-4147-A177-3AD203B41FA5}">
                      <a16:colId xmlns:a16="http://schemas.microsoft.com/office/drawing/2014/main" val="1062425433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887823888"/>
                    </a:ext>
                  </a:extLst>
                </a:gridCol>
              </a:tblGrid>
              <a:tr h="2550320">
                <a:tc>
                  <a:txBody>
                    <a:bodyPr/>
                    <a:lstStyle/>
                    <a:p>
                      <a:pPr fontAlgn="t"/>
                      <a:endParaRPr lang="en-US" sz="2400" dirty="0">
                        <a:effectLst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i="0" dirty="0">
                          <a:effectLst/>
                          <a:latin typeface="Calibri" panose="020F0502020204030204" pitchFamily="34" charset="0"/>
                        </a:rPr>
                        <a:t>Ancient and Medieval History 112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i="0" dirty="0">
                          <a:effectLst/>
                          <a:latin typeface="Calibri" panose="020F0502020204030204" pitchFamily="34" charset="0"/>
                        </a:rPr>
                        <a:t>Canadian History 122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i="0" dirty="0">
                          <a:effectLst/>
                          <a:latin typeface="Calibri" panose="020F0502020204030204" pitchFamily="34" charset="0"/>
                        </a:rPr>
                        <a:t>Wabanaki/Indigenous Studies 120 </a:t>
                      </a:r>
                    </a:p>
                    <a:p>
                      <a:pPr algn="l" rtl="0" fontAlgn="base"/>
                      <a:r>
                        <a:rPr lang="en-US" sz="24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400" b="0" i="0" dirty="0">
                        <a:effectLst/>
                      </a:endParaRPr>
                    </a:p>
                    <a:p>
                      <a:pPr algn="l" rtl="0" fontAlgn="base"/>
                      <a:r>
                        <a:rPr lang="en-US" sz="24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400" b="0" i="0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400" dirty="0">
                        <a:effectLst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i="0" dirty="0">
                          <a:effectLst/>
                          <a:latin typeface="Calibri" panose="020F0502020204030204" pitchFamily="34" charset="0"/>
                        </a:rPr>
                        <a:t>Modern History 111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i="0" dirty="0">
                          <a:effectLst/>
                          <a:latin typeface="Calibri" panose="020F0502020204030204" pitchFamily="34" charset="0"/>
                        </a:rPr>
                        <a:t>Modern History/FI 112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i="0" dirty="0">
                          <a:effectLst/>
                          <a:latin typeface="Calibri" panose="020F0502020204030204" pitchFamily="34" charset="0"/>
                        </a:rPr>
                        <a:t>Modern History 113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i="0" dirty="0">
                          <a:effectLst/>
                          <a:latin typeface="Calibri" panose="020F0502020204030204" pitchFamily="34" charset="0"/>
                        </a:rPr>
                        <a:t>World Issues/FI 120  </a:t>
                      </a:r>
                    </a:p>
                    <a:p>
                      <a:pPr algn="l" rtl="0" fontAlgn="base"/>
                      <a:r>
                        <a:rPr lang="en-US" sz="24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400" b="0" i="0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8718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4612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80000"/>
                <a:lumMod val="80000"/>
              </a:schemeClr>
              <a:schemeClr val="bg2">
                <a:tint val="98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5FF11-971B-866E-3169-33DDDB214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5978072" cy="132959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400" b="1" i="0" dirty="0">
                <a:solidFill>
                  <a:srgbClr val="FFFF00"/>
                </a:solidFill>
                <a:effectLst/>
                <a:latin typeface="Calibri" panose="020F0502020204030204" pitchFamily="34" charset="0"/>
              </a:rPr>
              <a:t>Science </a:t>
            </a:r>
            <a:br>
              <a:rPr lang="en-US" sz="2500" b="1" i="0" dirty="0">
                <a:solidFill>
                  <a:srgbClr val="FFFF00"/>
                </a:solidFill>
                <a:effectLst/>
                <a:latin typeface="Calibri" panose="020F0502020204030204" pitchFamily="34" charset="0"/>
              </a:rPr>
            </a:br>
            <a:r>
              <a:rPr lang="en-US" sz="1800" b="0" i="1" dirty="0">
                <a:solidFill>
                  <a:srgbClr val="FFFF00"/>
                </a:solidFill>
                <a:effectLst/>
                <a:latin typeface="Calibri" panose="020F0502020204030204" pitchFamily="34" charset="0"/>
              </a:rPr>
              <a:t>By end of grade 12, you will need 2 courses (8 credit hours) from this cluster:</a:t>
            </a:r>
            <a:r>
              <a:rPr lang="en-US" sz="1800" b="0" i="0" dirty="0">
                <a:solidFill>
                  <a:srgbClr val="FFFF00"/>
                </a:solidFill>
                <a:effectLst/>
                <a:latin typeface="Calibri" panose="020F0502020204030204" pitchFamily="34" charset="0"/>
              </a:rPr>
              <a:t> </a:t>
            </a:r>
            <a:endParaRPr lang="en-US" sz="1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864A6-C13F-5133-5C74-0FF44F07EF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127623"/>
            <a:ext cx="5978072" cy="3567225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By the end of grade 10, you should have completed one of the following Sciences: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dirty="0"/>
              <a:t>Science for Sustainable Society 10     (En/Fr)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dirty="0"/>
              <a:t>Biology 112 / FI Biology 112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dirty="0"/>
              <a:t>Biology 111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dirty="0"/>
              <a:t>Human Physiology 110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dirty="0"/>
              <a:t>Environmental Geoscience 110</a:t>
            </a:r>
          </a:p>
          <a:p>
            <a:pPr marL="15750" lvl="1" indent="-285750"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en-US" dirty="0"/>
          </a:p>
          <a:p>
            <a:pPr marL="15750" lvl="1" indent="-28575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dirty="0"/>
              <a:t>Electives:  </a:t>
            </a:r>
          </a:p>
          <a:p>
            <a:pPr marL="681750" lvl="3" indent="-285750"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AEE9CAC-347C-43C2-AE87-6BC5566E6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4" r="2807" b="1446"/>
          <a:stretch/>
        </p:blipFill>
        <p:spPr>
          <a:xfrm>
            <a:off x="7232905" y="1"/>
            <a:ext cx="4959095" cy="68580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F0861A0-BC5B-2BA4-2DAA-D09EE6F56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93701"/>
              </p:ext>
            </p:extLst>
          </p:nvPr>
        </p:nvGraphicFramePr>
        <p:xfrm>
          <a:off x="7975600" y="711200"/>
          <a:ext cx="3572936" cy="5927270"/>
        </p:xfrm>
        <a:graphic>
          <a:graphicData uri="http://schemas.openxmlformats.org/drawingml/2006/table">
            <a:tbl>
              <a:tblPr/>
              <a:tblGrid>
                <a:gridCol w="3572936">
                  <a:extLst>
                    <a:ext uri="{9D8B030D-6E8A-4147-A177-3AD203B41FA5}">
                      <a16:colId xmlns:a16="http://schemas.microsoft.com/office/drawing/2014/main" val="2524533997"/>
                    </a:ext>
                  </a:extLst>
                </a:gridCol>
              </a:tblGrid>
              <a:tr h="5876959"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dirty="0">
                          <a:effectLst/>
                          <a:latin typeface="Calibri" panose="020F0502020204030204" pitchFamily="34" charset="0"/>
                        </a:rPr>
                        <a:t>Biology/FI 112 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dirty="0">
                          <a:effectLst/>
                          <a:latin typeface="Calibri" panose="020F0502020204030204" pitchFamily="34" charset="0"/>
                        </a:rPr>
                        <a:t>Biology 111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dirty="0">
                          <a:effectLst/>
                          <a:latin typeface="Calibri" panose="020F0502020204030204" pitchFamily="34" charset="0"/>
                        </a:rPr>
                        <a:t>Biology/FI 122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dirty="0">
                          <a:effectLst/>
                          <a:latin typeface="Calibri" panose="020F0502020204030204" pitchFamily="34" charset="0"/>
                        </a:rPr>
                        <a:t>Biology 121 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dirty="0">
                          <a:effectLst/>
                          <a:latin typeface="Calibri" panose="020F0502020204030204" pitchFamily="34" charset="0"/>
                        </a:rPr>
                        <a:t>AP Biology </a:t>
                      </a:r>
                    </a:p>
                    <a:p>
                      <a:pPr algn="ctr" fontAlgn="t"/>
                      <a:endParaRPr lang="en-US" sz="1400" dirty="0">
                        <a:effectLst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dirty="0">
                          <a:effectLst/>
                          <a:latin typeface="Calibri" panose="020F0502020204030204" pitchFamily="34" charset="0"/>
                        </a:rPr>
                        <a:t>Chemistry/FI 112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dirty="0">
                          <a:effectLst/>
                          <a:latin typeface="Calibri" panose="020F0502020204030204" pitchFamily="34" charset="0"/>
                        </a:rPr>
                        <a:t>Chemistry 111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dirty="0">
                          <a:effectLst/>
                          <a:latin typeface="Calibri" panose="020F0502020204030204" pitchFamily="34" charset="0"/>
                        </a:rPr>
                        <a:t>Chemistry 122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dirty="0">
                          <a:effectLst/>
                          <a:latin typeface="Calibri" panose="020F0502020204030204" pitchFamily="34" charset="0"/>
                        </a:rPr>
                        <a:t>Chemistry 121 </a:t>
                      </a:r>
                    </a:p>
                    <a:p>
                      <a:pPr algn="l" rtl="0" fontAlgn="base"/>
                      <a:r>
                        <a:rPr lang="en-US" sz="14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algn="ctr" fontAlgn="t"/>
                      <a:endParaRPr lang="fr-FR" sz="1400" dirty="0">
                        <a:effectLst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fr-FR" sz="1400" b="0" i="0" dirty="0" err="1">
                          <a:effectLst/>
                          <a:latin typeface="Calibri" panose="020F0502020204030204" pitchFamily="34" charset="0"/>
                        </a:rPr>
                        <a:t>Physics</a:t>
                      </a:r>
                      <a:r>
                        <a:rPr lang="fr-FR" sz="1400" b="0" i="0" dirty="0">
                          <a:effectLst/>
                          <a:latin typeface="Calibri" panose="020F0502020204030204" pitchFamily="34" charset="0"/>
                        </a:rPr>
                        <a:t> 112 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fr-FR" sz="1400" b="0" i="0" dirty="0" err="1">
                          <a:effectLst/>
                          <a:latin typeface="Calibri" panose="020F0502020204030204" pitchFamily="34" charset="0"/>
                        </a:rPr>
                        <a:t>Physics</a:t>
                      </a:r>
                      <a:r>
                        <a:rPr lang="fr-FR" sz="1400" b="0" i="0" dirty="0">
                          <a:effectLst/>
                          <a:latin typeface="Calibri" panose="020F0502020204030204" pitchFamily="34" charset="0"/>
                        </a:rPr>
                        <a:t> 111 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fr-FR" sz="1400" b="0" i="0" dirty="0" err="1">
                          <a:effectLst/>
                          <a:latin typeface="Calibri" panose="020F0502020204030204" pitchFamily="34" charset="0"/>
                        </a:rPr>
                        <a:t>Physics</a:t>
                      </a:r>
                      <a:r>
                        <a:rPr lang="fr-FR" sz="1400" b="0" i="0" dirty="0">
                          <a:effectLst/>
                          <a:latin typeface="Calibri" panose="020F0502020204030204" pitchFamily="34" charset="0"/>
                        </a:rPr>
                        <a:t> 122 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fr-FR" sz="1400" b="0" i="0" dirty="0" err="1">
                          <a:effectLst/>
                          <a:latin typeface="Calibri" panose="020F0502020204030204" pitchFamily="34" charset="0"/>
                        </a:rPr>
                        <a:t>Physics</a:t>
                      </a:r>
                      <a:r>
                        <a:rPr lang="fr-FR" sz="1400" b="0" i="0" dirty="0">
                          <a:effectLst/>
                          <a:latin typeface="Calibri" panose="020F0502020204030204" pitchFamily="34" charset="0"/>
                        </a:rPr>
                        <a:t> 121 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fr-FR" sz="1400" b="0" i="0" dirty="0">
                          <a:effectLst/>
                          <a:latin typeface="Calibri" panose="020F0502020204030204" pitchFamily="34" charset="0"/>
                        </a:rPr>
                        <a:t>AP </a:t>
                      </a:r>
                      <a:r>
                        <a:rPr lang="fr-FR" sz="1400" b="0" i="0" dirty="0" err="1">
                          <a:effectLst/>
                          <a:latin typeface="Calibri" panose="020F0502020204030204" pitchFamily="34" charset="0"/>
                        </a:rPr>
                        <a:t>Physics</a:t>
                      </a:r>
                      <a:r>
                        <a:rPr lang="fr-FR" sz="1400" b="0" i="0" dirty="0">
                          <a:effectLst/>
                          <a:latin typeface="Calibri" panose="020F0502020204030204" pitchFamily="34" charset="0"/>
                        </a:rPr>
                        <a:t>  2 120</a:t>
                      </a:r>
                    </a:p>
                    <a:p>
                      <a:pPr algn="ctr" fontAlgn="t"/>
                      <a:endParaRPr lang="en-US" sz="1400" dirty="0">
                        <a:effectLst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dirty="0">
                          <a:effectLst/>
                          <a:latin typeface="Calibri" panose="020F0502020204030204" pitchFamily="34" charset="0"/>
                        </a:rPr>
                        <a:t>Agriculture 110 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dirty="0">
                          <a:effectLst/>
                          <a:latin typeface="Calibri" panose="020F0502020204030204" pitchFamily="34" charset="0"/>
                        </a:rPr>
                        <a:t>Auto Electrical Systems 120*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dirty="0">
                          <a:effectLst/>
                          <a:latin typeface="Calibri" panose="020F0502020204030204" pitchFamily="34" charset="0"/>
                        </a:rPr>
                        <a:t>Environmental Geoscience 110  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i="0" dirty="0">
                          <a:effectLst/>
                          <a:latin typeface="Calibri" panose="020F0502020204030204" pitchFamily="34" charset="0"/>
                        </a:rPr>
                        <a:t>Environmental Science 120 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i="0" dirty="0">
                          <a:effectLst/>
                          <a:latin typeface="Calibri" panose="020F0502020204030204" pitchFamily="34" charset="0"/>
                        </a:rPr>
                        <a:t>Forestry 110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dirty="0">
                          <a:effectLst/>
                          <a:latin typeface="Calibri" panose="020F0502020204030204" pitchFamily="34" charset="0"/>
                        </a:rPr>
                        <a:t>Human Physiology 110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dirty="0">
                          <a:effectLst/>
                          <a:latin typeface="Calibri" panose="020F0502020204030204" pitchFamily="34" charset="0"/>
                        </a:rPr>
                        <a:t>Intro to Electronics 110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dirty="0">
                          <a:effectLst/>
                          <a:latin typeface="Calibri" panose="020F0502020204030204" pitchFamily="34" charset="0"/>
                        </a:rPr>
                        <a:t>Science for Sust. Societies/FI 10  </a:t>
                      </a:r>
                    </a:p>
                    <a:p>
                      <a:pPr algn="l" rtl="0" fontAlgn="base"/>
                      <a:r>
                        <a:rPr lang="en-US" sz="9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100" b="0" i="0" dirty="0">
                        <a:effectLst/>
                      </a:endParaRPr>
                    </a:p>
                    <a:p>
                      <a:pPr algn="l" rtl="0" fontAlgn="base"/>
                      <a:r>
                        <a:rPr lang="en-US" sz="9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100" b="0" i="0" dirty="0">
                        <a:effectLst/>
                      </a:endParaRPr>
                    </a:p>
                  </a:txBody>
                  <a:tcPr marL="105591" marR="105591" marT="52795" marB="5279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8098124"/>
                  </a:ext>
                </a:extLst>
              </a:tr>
            </a:tbl>
          </a:graphicData>
        </a:graphic>
      </p:graphicFrame>
      <p:pic>
        <p:nvPicPr>
          <p:cNvPr id="6" name="Graphic 5" descr="Arrow Right with solid fill">
            <a:extLst>
              <a:ext uri="{FF2B5EF4-FFF2-40B4-BE49-F238E27FC236}">
                <a16:creationId xmlns:a16="http://schemas.microsoft.com/office/drawing/2014/main" id="{B3796F6B-C8F6-2D7A-DF14-DD50088B78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47214" y="4780448"/>
            <a:ext cx="2342896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639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2D6AD-8D96-3FF5-F950-DC1C19850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7822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Personalized Well-being Clusters</a:t>
            </a:r>
            <a:br>
              <a:rPr lang="en-US" dirty="0"/>
            </a:br>
            <a:br>
              <a:rPr lang="en-US" dirty="0"/>
            </a:br>
            <a:r>
              <a:rPr lang="en-US" sz="2200" b="1" u="sng" dirty="0"/>
              <a:t>Creative Arts</a:t>
            </a:r>
            <a:r>
              <a:rPr lang="en-US" sz="2200" b="1" dirty="0"/>
              <a:t>: By end of grade 12, you will need 1 course (4 credit hours) from this cluster):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5C6B3-9ED7-D828-8021-8E36E83CB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3">
            <a:normAutofit fontScale="70000" lnSpcReduction="20000"/>
          </a:bodyPr>
          <a:lstStyle/>
          <a:p>
            <a:pPr marL="36900" indent="0">
              <a:buNone/>
            </a:pPr>
            <a:endParaRPr lang="en-US" dirty="0"/>
          </a:p>
          <a:p>
            <a:r>
              <a:rPr lang="en-US" dirty="0"/>
              <a:t>Creative Arts 110 </a:t>
            </a:r>
          </a:p>
          <a:p>
            <a:endParaRPr lang="en-US" dirty="0"/>
          </a:p>
          <a:p>
            <a:r>
              <a:rPr lang="en-US" dirty="0"/>
              <a:t>Digital Production 120* </a:t>
            </a:r>
          </a:p>
          <a:p>
            <a:endParaRPr lang="en-US" dirty="0"/>
          </a:p>
          <a:p>
            <a:r>
              <a:rPr lang="en-US" dirty="0"/>
              <a:t>Dramatic Arts 110 </a:t>
            </a:r>
          </a:p>
          <a:p>
            <a:endParaRPr lang="en-US" dirty="0"/>
          </a:p>
          <a:p>
            <a:r>
              <a:rPr lang="en-US" dirty="0"/>
              <a:t>Dramatic Arts 120 </a:t>
            </a:r>
          </a:p>
          <a:p>
            <a:endParaRPr lang="en-US" dirty="0"/>
          </a:p>
          <a:p>
            <a:r>
              <a:rPr lang="en-US" dirty="0"/>
              <a:t>Fashion Technology and Design 110* </a:t>
            </a:r>
          </a:p>
          <a:p>
            <a:endParaRPr lang="en-US" dirty="0"/>
          </a:p>
          <a:p>
            <a:r>
              <a:rPr lang="en-US" dirty="0"/>
              <a:t>Fashion Technology and Design 120*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Film 110 </a:t>
            </a:r>
          </a:p>
          <a:p>
            <a:endParaRPr lang="en-US" dirty="0"/>
          </a:p>
          <a:p>
            <a:r>
              <a:rPr lang="en-US" dirty="0"/>
              <a:t>Graphic Art and Design 110 </a:t>
            </a:r>
          </a:p>
          <a:p>
            <a:endParaRPr lang="en-US" dirty="0"/>
          </a:p>
          <a:p>
            <a:r>
              <a:rPr lang="en-US" dirty="0"/>
              <a:t>Media Studies 120* </a:t>
            </a:r>
          </a:p>
          <a:p>
            <a:endParaRPr lang="en-US" dirty="0"/>
          </a:p>
          <a:p>
            <a:r>
              <a:rPr lang="en-US" dirty="0"/>
              <a:t>Music 10 </a:t>
            </a:r>
          </a:p>
          <a:p>
            <a:endParaRPr lang="en-US" dirty="0"/>
          </a:p>
          <a:p>
            <a:r>
              <a:rPr lang="en-US" dirty="0"/>
              <a:t>Music 111</a:t>
            </a:r>
          </a:p>
          <a:p>
            <a:endParaRPr lang="en-US" dirty="0"/>
          </a:p>
          <a:p>
            <a:r>
              <a:rPr lang="en-US" dirty="0"/>
              <a:t>Music 112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Music 122 </a:t>
            </a:r>
          </a:p>
          <a:p>
            <a:pPr marL="36900" indent="0">
              <a:buNone/>
            </a:pPr>
            <a:endParaRPr lang="en-US" dirty="0"/>
          </a:p>
          <a:p>
            <a:r>
              <a:rPr lang="en-US" dirty="0"/>
              <a:t>Visual Arts 10 </a:t>
            </a:r>
          </a:p>
          <a:p>
            <a:endParaRPr lang="en-US" dirty="0"/>
          </a:p>
          <a:p>
            <a:r>
              <a:rPr lang="en-US" dirty="0"/>
              <a:t>Visual Arts 110 </a:t>
            </a:r>
          </a:p>
          <a:p>
            <a:endParaRPr lang="en-US" dirty="0"/>
          </a:p>
          <a:p>
            <a:r>
              <a:rPr lang="en-US" dirty="0"/>
              <a:t>Visual Arts 120 </a:t>
            </a:r>
          </a:p>
          <a:p>
            <a:endParaRPr lang="en-US" dirty="0"/>
          </a:p>
          <a:p>
            <a:r>
              <a:rPr lang="en-US" dirty="0"/>
              <a:t>**Approved Local Option courses**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834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9BC79-B406-84FE-2AAA-CB40B57D0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20594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Personalized Well-being Clusters</a:t>
            </a:r>
            <a:br>
              <a:rPr lang="en-US" b="1" dirty="0">
                <a:solidFill>
                  <a:srgbClr val="FFFF00"/>
                </a:solidFill>
              </a:rPr>
            </a:br>
            <a:br>
              <a:rPr lang="en-US" b="1" dirty="0">
                <a:solidFill>
                  <a:srgbClr val="FFFF00"/>
                </a:solidFill>
              </a:rPr>
            </a:br>
            <a:r>
              <a:rPr lang="en-US" sz="2200" b="1" i="0" u="sng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Wellness and Physical Education</a:t>
            </a:r>
            <a:r>
              <a:rPr lang="en-US" sz="22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: </a:t>
            </a:r>
            <a:r>
              <a:rPr lang="en-US" sz="2200" b="0" i="1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By end of grade 12, you will need 1 course (4 credit hours) from this cluster</a:t>
            </a:r>
            <a:r>
              <a:rPr lang="en-US" sz="1800" b="0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br>
              <a:rPr lang="en-US" b="1" dirty="0">
                <a:solidFill>
                  <a:srgbClr val="FFFF00"/>
                </a:solidFill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E1BEE-2553-CA2A-5D77-E790A7935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908313"/>
            <a:ext cx="10353762" cy="4340087"/>
          </a:xfrm>
        </p:spPr>
        <p:txBody>
          <a:bodyPr numCol="3">
            <a:normAutofit fontScale="62500" lnSpcReduction="20000"/>
          </a:bodyPr>
          <a:lstStyle/>
          <a:p>
            <a:r>
              <a:rPr lang="en-US" sz="3200" dirty="0"/>
              <a:t>Advanced Training Principles 120 </a:t>
            </a:r>
          </a:p>
          <a:p>
            <a:endParaRPr lang="en-US" sz="3200" dirty="0"/>
          </a:p>
          <a:p>
            <a:r>
              <a:rPr lang="en-US" sz="3200" dirty="0"/>
              <a:t>Early Childhood Development 120 </a:t>
            </a:r>
          </a:p>
          <a:p>
            <a:pPr marL="36900" indent="0">
              <a:buNone/>
            </a:pPr>
            <a:endParaRPr lang="en-US" sz="3200" dirty="0"/>
          </a:p>
          <a:p>
            <a:r>
              <a:rPr lang="en-US" sz="3200" dirty="0"/>
              <a:t>Health Care 110  </a:t>
            </a:r>
          </a:p>
          <a:p>
            <a:endParaRPr lang="en-US" sz="3200" dirty="0"/>
          </a:p>
          <a:p>
            <a:r>
              <a:rPr lang="en-US" sz="3200" dirty="0"/>
              <a:t>Human Services 110 </a:t>
            </a:r>
          </a:p>
          <a:p>
            <a:endParaRPr lang="en-US" sz="3200" dirty="0"/>
          </a:p>
          <a:p>
            <a:r>
              <a:rPr lang="en-US" sz="3200" dirty="0"/>
              <a:t>Individual and Family</a:t>
            </a:r>
          </a:p>
          <a:p>
            <a:pPr marL="36900" indent="0">
              <a:buNone/>
            </a:pPr>
            <a:r>
              <a:rPr lang="en-US" sz="3200" dirty="0"/>
              <a:t>     Wellness 120 </a:t>
            </a:r>
          </a:p>
          <a:p>
            <a:pPr marL="36900" indent="0">
              <a:buNone/>
            </a:pPr>
            <a:endParaRPr lang="en-US" sz="3200" dirty="0"/>
          </a:p>
          <a:p>
            <a:r>
              <a:rPr lang="en-US" sz="3200" dirty="0"/>
              <a:t>Nutrition and Healthy Living 120 </a:t>
            </a:r>
          </a:p>
          <a:p>
            <a:endParaRPr lang="en-US" sz="3200" dirty="0"/>
          </a:p>
          <a:p>
            <a:r>
              <a:rPr lang="en-US" sz="3200" dirty="0"/>
              <a:t>Outdoor Education 110  </a:t>
            </a:r>
          </a:p>
          <a:p>
            <a:endParaRPr lang="en-US" sz="3200" dirty="0"/>
          </a:p>
          <a:p>
            <a:r>
              <a:rPr lang="en-US" sz="3200" dirty="0"/>
              <a:t>Physical Education 10</a:t>
            </a:r>
          </a:p>
          <a:p>
            <a:r>
              <a:rPr lang="en-US" sz="3200" dirty="0"/>
              <a:t>Psychology 110</a:t>
            </a:r>
          </a:p>
          <a:p>
            <a:r>
              <a:rPr lang="en-US" sz="3200" dirty="0"/>
              <a:t>Psychology 120  </a:t>
            </a:r>
          </a:p>
          <a:p>
            <a:pPr marL="36900" indent="0">
              <a:buNone/>
            </a:pPr>
            <a:r>
              <a:rPr lang="en-US" sz="3200" dirty="0"/>
              <a:t> </a:t>
            </a:r>
          </a:p>
          <a:p>
            <a:r>
              <a:rPr lang="en-US" sz="3200" dirty="0"/>
              <a:t>Sport and Recreational Leadership 120  </a:t>
            </a:r>
          </a:p>
          <a:p>
            <a:endParaRPr lang="en-US" sz="3200" dirty="0"/>
          </a:p>
          <a:p>
            <a:r>
              <a:rPr lang="en-US" sz="3200" dirty="0"/>
              <a:t>Wellness Physical Education 110  </a:t>
            </a:r>
          </a:p>
          <a:p>
            <a:endParaRPr lang="en-US" sz="3200" dirty="0"/>
          </a:p>
          <a:p>
            <a:r>
              <a:rPr lang="en-US" sz="3200" dirty="0"/>
              <a:t>Yoga 110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1017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TM04033929[[fn=Slate]]</Template>
  <TotalTime>4351</TotalTime>
  <Words>1030</Words>
  <Application>Microsoft Office PowerPoint</Application>
  <PresentationFormat>Widescreen</PresentationFormat>
  <Paragraphs>258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Calisto MT</vt:lpstr>
      <vt:lpstr>Wingdings</vt:lpstr>
      <vt:lpstr>Wingdings 2</vt:lpstr>
      <vt:lpstr>WordVisi_MSFontService</vt:lpstr>
      <vt:lpstr>Slate</vt:lpstr>
      <vt:lpstr>Fredericton High School Course Selections</vt:lpstr>
      <vt:lpstr>Core Clusters</vt:lpstr>
      <vt:lpstr>Credit-Hours and Clusters</vt:lpstr>
      <vt:lpstr>Language Arts and Languages </vt:lpstr>
      <vt:lpstr>Mathematics  By the end of grade 12, you will need 3 math courses (12 credit hours) from this cluster. </vt:lpstr>
      <vt:lpstr>Humanities By the end of grade 12, you will need 2 courses (8 credit hours) from this cluster. </vt:lpstr>
      <vt:lpstr>Science  By end of grade 12, you will need 2 courses (8 credit hours) from this cluster: </vt:lpstr>
      <vt:lpstr>Personalized Well-being Clusters  Creative Arts: By end of grade 12, you will need 1 course (4 credit hours) from this cluster):  </vt:lpstr>
      <vt:lpstr>Personalized Well-being Clusters  Wellness and Physical Education: By end of grade 12, you will need 1 course (4 credit hours) from this cluster:  </vt:lpstr>
      <vt:lpstr>Personalized Well-being Clusters  Career Connected: By the end of grade 12, you will need 1 course (4 credit hours) from any of the clusters below:</vt:lpstr>
      <vt:lpstr>Next Steps</vt:lpstr>
    </vt:vector>
  </TitlesOfParts>
  <Company>Anglophone School Districts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Fredericton High School Course Selections</dc:title>
  <dc:creator>Langille, Diane     (ASD-W)</dc:creator>
  <cp:lastModifiedBy>Smeltzer, Harmony    (ASD-W)</cp:lastModifiedBy>
  <cp:revision>6</cp:revision>
  <dcterms:created xsi:type="dcterms:W3CDTF">2024-02-12T20:20:47Z</dcterms:created>
  <dcterms:modified xsi:type="dcterms:W3CDTF">2024-03-01T18:12:54Z</dcterms:modified>
</cp:coreProperties>
</file>